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6" r:id="rId2"/>
    <p:sldId id="342" r:id="rId3"/>
    <p:sldId id="316" r:id="rId4"/>
    <p:sldId id="297" r:id="rId5"/>
    <p:sldId id="325" r:id="rId6"/>
    <p:sldId id="299" r:id="rId7"/>
    <p:sldId id="300" r:id="rId8"/>
    <p:sldId id="301" r:id="rId9"/>
    <p:sldId id="314" r:id="rId10"/>
    <p:sldId id="289" r:id="rId11"/>
    <p:sldId id="332" r:id="rId12"/>
    <p:sldId id="333" r:id="rId13"/>
    <p:sldId id="290" r:id="rId14"/>
    <p:sldId id="329" r:id="rId15"/>
    <p:sldId id="330" r:id="rId16"/>
    <p:sldId id="334" r:id="rId17"/>
    <p:sldId id="335" r:id="rId18"/>
    <p:sldId id="326" r:id="rId19"/>
    <p:sldId id="303" r:id="rId20"/>
    <p:sldId id="336" r:id="rId21"/>
    <p:sldId id="337" r:id="rId22"/>
    <p:sldId id="338" r:id="rId23"/>
    <p:sldId id="339" r:id="rId24"/>
    <p:sldId id="340" r:id="rId25"/>
    <p:sldId id="307" r:id="rId26"/>
    <p:sldId id="341" r:id="rId2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B5A"/>
    <a:srgbClr val="CFAB5A"/>
    <a:srgbClr val="3B530F"/>
    <a:srgbClr val="557717"/>
    <a:srgbClr val="628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5" autoAdjust="0"/>
    <p:restoredTop sz="87811" autoAdjust="0"/>
  </p:normalViewPr>
  <p:slideViewPr>
    <p:cSldViewPr snapToGrid="0" snapToObjects="1">
      <p:cViewPr varScale="1">
        <p:scale>
          <a:sx n="83" d="100"/>
          <a:sy n="83" d="100"/>
        </p:scale>
        <p:origin x="18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E454-51C4-F345-9749-63C592D1CF03}" type="datetimeFigureOut">
              <a:rPr lang="sv-SE" smtClean="0"/>
              <a:pPr/>
              <a:t>2016-06-17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3187-B093-514B-A834-D632D6826C2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2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C522-92AC-AD40-8FB1-C047B956364A}" type="datetimeFigureOut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409D5-8365-DE45-ADA7-DC25C40C525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23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84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7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3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8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0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95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19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56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47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8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Exemplify: “I can not do this”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46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4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39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5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1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04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268162C-D962-E24F-A949-38E08EE3D058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2D8A-1C61-894E-9D5B-6FB01D6DC8EE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B907-A738-8A4E-9B96-BBC1F24708BA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2EAA-983F-BA40-A46A-FC53A1090496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BE50-F7E8-3043-AB48-712B5FA480C8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773-FF27-364A-A7B3-C04ABBFB9E9C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61B3-616C-764E-9876-AB881F706ED2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CCD7-32C4-BF48-8382-C49686BBCDE1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FE19-EE25-224C-AABE-0041F7B3B43A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C7F1-62F2-7B49-B875-8656005BDAC2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07-BD20-F449-BD38-2B1E2F8CAC72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3A20-7484-8A47-A639-769AE6E51551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68C3-BFCA-B747-ADEE-EF92B406745E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vattenstämp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E9318E7-32F3-C14C-82E0-12CD8A719E43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5068-FDDD-8D42-A0E7-441F4688FB84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vattenstämpe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A4B1-E5F5-D840-AE54-B163850CC024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346D-7391-A84F-B550-7078C932F8C3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8DE-00EF-1245-99F4-AC944E1B2CDD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3394-AD0C-3A47-97B8-39D492672C8D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A5F-1499-9147-810A-8AC163FDB9B8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E88EC91-BAE0-494D-8EA7-C16EAC6F1A91}" type="datetime1">
              <a:rPr lang="sv-SE" smtClean="0"/>
              <a:pPr/>
              <a:t>2016-06-17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2445432"/>
            <a:ext cx="7772400" cy="1362075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6000" dirty="0" smtClean="0"/>
              <a:t>To start learning RFT</a:t>
            </a:r>
            <a:endParaRPr lang="en-US" sz="60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457200" y="4488545"/>
            <a:ext cx="7772400" cy="98755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Törneke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288724"/>
            <a:ext cx="9144000" cy="1231900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sz="4400" dirty="0" smtClean="0"/>
              <a:t>relations</a:t>
            </a:r>
            <a:endParaRPr lang="en-US" sz="44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 useBgFill="1">
        <p:nvSpPr>
          <p:cNvPr id="23" name="textruta 22"/>
          <p:cNvSpPr txBox="1"/>
          <p:nvPr/>
        </p:nvSpPr>
        <p:spPr>
          <a:xfrm>
            <a:off x="3758375" y="2490171"/>
            <a:ext cx="19898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IN FRONT OF</a:t>
            </a:r>
            <a:endParaRPr lang="en-US" dirty="0"/>
          </a:p>
        </p:txBody>
      </p:sp>
      <p:sp useBgFill="1">
        <p:nvSpPr>
          <p:cNvPr id="26" name="textruta 25"/>
          <p:cNvSpPr txBox="1"/>
          <p:nvPr/>
        </p:nvSpPr>
        <p:spPr>
          <a:xfrm>
            <a:off x="583894" y="4352312"/>
            <a:ext cx="151522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        BEHIND       </a:t>
            </a:r>
            <a:endParaRPr lang="en-US" dirty="0"/>
          </a:p>
        </p:txBody>
      </p:sp>
      <p:sp useBgFill="1">
        <p:nvSpPr>
          <p:cNvPr id="27" name="textruta 26"/>
          <p:cNvSpPr txBox="1"/>
          <p:nvPr/>
        </p:nvSpPr>
        <p:spPr>
          <a:xfrm>
            <a:off x="510334" y="4352312"/>
            <a:ext cx="18816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     BEFORE              </a:t>
            </a:r>
            <a:endParaRPr lang="en-US" dirty="0"/>
          </a:p>
        </p:txBody>
      </p:sp>
      <p:sp useBgFill="1">
        <p:nvSpPr>
          <p:cNvPr id="30" name="textruta 29"/>
          <p:cNvSpPr txBox="1"/>
          <p:nvPr/>
        </p:nvSpPr>
        <p:spPr>
          <a:xfrm>
            <a:off x="3942607" y="2490171"/>
            <a:ext cx="15714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tshållare för sidfot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Törneke</a:t>
            </a:r>
            <a:endParaRPr lang="sv-SE"/>
          </a:p>
        </p:txBody>
      </p:sp>
      <p:sp>
        <p:nvSpPr>
          <p:cNvPr id="48131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57A60-CFAB-3C45-A608-7CD11EF038C1}" type="slidenum">
              <a:rPr lang="sv-SE" smtClean="0"/>
              <a:pPr/>
              <a:t>11</a:t>
            </a:fld>
            <a:endParaRPr lang="sv-SE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400" dirty="0" smtClean="0">
                <a:solidFill>
                  <a:schemeClr val="tx1"/>
                </a:solidFill>
                <a:cs typeface="Times New Roman"/>
              </a:rPr>
              <a:t>Different </a:t>
            </a:r>
            <a:r>
              <a:rPr lang="sv-SE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relations</a:t>
            </a:r>
            <a:endParaRPr lang="sv-SE"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471" y="2184849"/>
            <a:ext cx="3875552" cy="369743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Coordination</a:t>
            </a:r>
            <a:r>
              <a:rPr lang="sv-SE" sz="2000" dirty="0" smtClean="0">
                <a:latin typeface="Times New Roman"/>
                <a:cs typeface="Times New Roman"/>
              </a:rPr>
              <a:t> (the same as)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Comparison</a:t>
            </a:r>
            <a:r>
              <a:rPr lang="sv-SE" sz="2000" dirty="0" smtClean="0">
                <a:latin typeface="Times New Roman"/>
                <a:cs typeface="Times New Roman"/>
              </a:rPr>
              <a:t> (</a:t>
            </a:r>
            <a:r>
              <a:rPr lang="sv-SE" sz="2000" dirty="0" err="1" smtClean="0">
                <a:latin typeface="Times New Roman"/>
                <a:cs typeface="Times New Roman"/>
              </a:rPr>
              <a:t>more-less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Opposite</a:t>
            </a:r>
            <a:endParaRPr lang="sv-SE" sz="20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Hierarchical</a:t>
            </a:r>
            <a:r>
              <a:rPr lang="sv-SE" sz="2000" dirty="0" smtClean="0">
                <a:latin typeface="Times New Roman"/>
                <a:cs typeface="Times New Roman"/>
              </a:rPr>
              <a:t> relations (part of)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3600" dirty="0"/>
          </a:p>
          <a:p>
            <a:pPr eaLnBrk="1" hangingPunct="1">
              <a:lnSpc>
                <a:spcPct val="90000"/>
              </a:lnSpc>
            </a:pPr>
            <a:endParaRPr lang="sv-SE" sz="5400" dirty="0"/>
          </a:p>
          <a:p>
            <a:pPr eaLnBrk="1" hangingPunct="1">
              <a:lnSpc>
                <a:spcPct val="90000"/>
              </a:lnSpc>
            </a:pPr>
            <a:endParaRPr lang="sv-SE" sz="5400" dirty="0">
              <a:solidFill>
                <a:srgbClr val="D7D7D7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8022" y="2184850"/>
            <a:ext cx="4625977" cy="39413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smtClean="0">
                <a:latin typeface="Times New Roman"/>
                <a:cs typeface="Times New Roman"/>
              </a:rPr>
              <a:t>Spatial relations (in front </a:t>
            </a:r>
            <a:r>
              <a:rPr lang="sv-SE" sz="2000" dirty="0" err="1" smtClean="0">
                <a:latin typeface="Times New Roman"/>
                <a:cs typeface="Times New Roman"/>
              </a:rPr>
              <a:t>of-behind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smtClean="0">
                <a:latin typeface="Times New Roman"/>
                <a:cs typeface="Times New Roman"/>
              </a:rPr>
              <a:t>Temporal relations (</a:t>
            </a:r>
            <a:r>
              <a:rPr lang="sv-SE" sz="2000" dirty="0" err="1" smtClean="0">
                <a:latin typeface="Times New Roman"/>
                <a:cs typeface="Times New Roman"/>
              </a:rPr>
              <a:t>before-after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Conditional</a:t>
            </a:r>
            <a:r>
              <a:rPr lang="sv-SE" sz="2000" dirty="0" smtClean="0">
                <a:latin typeface="Times New Roman"/>
                <a:cs typeface="Times New Roman"/>
              </a:rPr>
              <a:t> relations (</a:t>
            </a:r>
            <a:r>
              <a:rPr lang="sv-SE" sz="2000" dirty="0" err="1" smtClean="0">
                <a:latin typeface="Times New Roman"/>
                <a:cs typeface="Times New Roman"/>
              </a:rPr>
              <a:t>if-then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Perspective/deictics</a:t>
            </a:r>
            <a:r>
              <a:rPr lang="sv-SE" sz="2000" dirty="0" smtClean="0">
                <a:latin typeface="Times New Roman"/>
                <a:cs typeface="Times New Roman"/>
              </a:rPr>
              <a:t> </a:t>
            </a:r>
            <a:r>
              <a:rPr lang="sv-SE" sz="2000" dirty="0">
                <a:latin typeface="Times New Roman"/>
                <a:cs typeface="Times New Roman"/>
              </a:rPr>
              <a:t>(</a:t>
            </a:r>
            <a:r>
              <a:rPr lang="sv-SE" sz="2000" dirty="0" err="1" smtClean="0">
                <a:latin typeface="Times New Roman"/>
                <a:cs typeface="Times New Roman"/>
              </a:rPr>
              <a:t>here-there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  <a:endParaRPr lang="sv-SE" sz="20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/>
          </a:p>
          <a:p>
            <a:pPr eaLnBrk="1" hangingPunct="1">
              <a:lnSpc>
                <a:spcPct val="90000"/>
              </a:lnSpc>
            </a:pP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12</a:t>
            </a:fld>
            <a:endParaRPr lang="en-US" dirty="0"/>
          </a:p>
        </p:txBody>
      </p:sp>
      <p:sp useBgFill="1">
        <p:nvSpPr>
          <p:cNvPr id="4" name="textruta 3"/>
          <p:cNvSpPr txBox="1"/>
          <p:nvPr/>
        </p:nvSpPr>
        <p:spPr>
          <a:xfrm>
            <a:off x="934519" y="563433"/>
            <a:ext cx="7195399" cy="69865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   This particular kind of relating is called:</a:t>
            </a:r>
          </a:p>
          <a:p>
            <a:endParaRPr lang="en-US" sz="3200" dirty="0" smtClean="0"/>
          </a:p>
          <a:p>
            <a:pPr algn="ctr"/>
            <a:r>
              <a:rPr lang="en-US" sz="3200" i="1" dirty="0" smtClean="0"/>
              <a:t>	</a:t>
            </a:r>
          </a:p>
          <a:p>
            <a:pPr algn="ctr"/>
            <a:r>
              <a:rPr lang="en-US" sz="3200" i="1" dirty="0" smtClean="0"/>
              <a:t>	Arbitrarily applicable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Derived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Relational framing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An exercise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13</a:t>
            </a:fld>
            <a:endParaRPr lang="en-US"/>
          </a:p>
        </p:txBody>
      </p:sp>
      <p:sp useBgFill="1">
        <p:nvSpPr>
          <p:cNvPr id="6" name="textruta 5"/>
          <p:cNvSpPr txBox="1"/>
          <p:nvPr/>
        </p:nvSpPr>
        <p:spPr>
          <a:xfrm>
            <a:off x="983049" y="0"/>
            <a:ext cx="7246551" cy="6832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r>
              <a:rPr lang="en-US" sz="3200" b="1" i="1" dirty="0" smtClean="0"/>
              <a:t>In what way is…</a:t>
            </a:r>
            <a:r>
              <a:rPr lang="en-US" sz="2800" dirty="0" smtClean="0"/>
              <a:t>		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					</a:t>
            </a:r>
          </a:p>
          <a:p>
            <a:r>
              <a:rPr lang="en-US" sz="2400" dirty="0" smtClean="0"/>
              <a:t>One list						   		       Another list</a:t>
            </a:r>
          </a:p>
          <a:p>
            <a:r>
              <a:rPr lang="en-US" sz="2400" dirty="0" smtClean="0"/>
              <a:t>1.					1. behind				1.				?</a:t>
            </a:r>
          </a:p>
          <a:p>
            <a:endParaRPr lang="en-US" sz="2400" dirty="0" smtClean="0"/>
          </a:p>
          <a:p>
            <a:r>
              <a:rPr lang="en-US" sz="2400" dirty="0" smtClean="0"/>
              <a:t>2.					2. longer than			2.			      ?</a:t>
            </a:r>
          </a:p>
          <a:p>
            <a:endParaRPr lang="en-US" sz="2400" dirty="0" smtClean="0"/>
          </a:p>
          <a:p>
            <a:r>
              <a:rPr lang="en-US" sz="2400" dirty="0" smtClean="0"/>
              <a:t>3.					3. before				3.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4.					4. better than			4				?.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5.					5. inside				5.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6.					6. same as			      6.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7.					7. part of				7.				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effects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 human being anything in the context can obtain  functions due to how it is related to other phenomena by this repertoire</a:t>
            </a:r>
          </a:p>
          <a:p>
            <a:r>
              <a:rPr lang="en-US" dirty="0" smtClean="0"/>
              <a:t>The very behavior of humans (even private, subtle behavior) can obtain functions due to how it is related to other phenomena by this repertoire</a:t>
            </a:r>
          </a:p>
          <a:p>
            <a:r>
              <a:rPr lang="en-US" dirty="0" smtClean="0"/>
              <a:t>The technical term for this is </a:t>
            </a:r>
            <a:r>
              <a:rPr lang="en-US" b="1" dirty="0" smtClean="0"/>
              <a:t>transformation of 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3"/>
          </p:nvPr>
        </p:nvSpPr>
        <p:spPr>
          <a:xfrm>
            <a:off x="912813" y="3811305"/>
            <a:ext cx="7315200" cy="1920240"/>
          </a:xfrm>
        </p:spPr>
        <p:txBody>
          <a:bodyPr>
            <a:normAutofit/>
          </a:bodyPr>
          <a:lstStyle/>
          <a:p>
            <a:r>
              <a:rPr lang="en-US" dirty="0" smtClean="0"/>
              <a:t>Two areas of special importance:                                       							     </a:t>
            </a:r>
            <a:r>
              <a:rPr lang="en-US" sz="2400" b="1" i="1" dirty="0" smtClean="0"/>
              <a:t>The ability to follow instructions (rule following) Interaction with your own behavior (self)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Rule following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/>
          </a:p>
        </p:txBody>
      </p:sp>
      <p:sp>
        <p:nvSpPr>
          <p:cNvPr id="20" name="Höger 19"/>
          <p:cNvSpPr/>
          <p:nvPr/>
        </p:nvSpPr>
        <p:spPr>
          <a:xfrm>
            <a:off x="2249716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öger 21"/>
          <p:cNvSpPr/>
          <p:nvPr/>
        </p:nvSpPr>
        <p:spPr>
          <a:xfrm>
            <a:off x="5636834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ruta 25"/>
          <p:cNvSpPr txBox="1"/>
          <p:nvPr/>
        </p:nvSpPr>
        <p:spPr>
          <a:xfrm>
            <a:off x="914400" y="1356659"/>
            <a:ext cx="18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ruta 26"/>
          <p:cNvSpPr txBox="1"/>
          <p:nvPr/>
        </p:nvSpPr>
        <p:spPr>
          <a:xfrm>
            <a:off x="657412" y="2723875"/>
            <a:ext cx="13474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  <a:cs typeface="Times New Roman"/>
              </a:rPr>
              <a:t>A</a:t>
            </a:r>
            <a:endParaRPr lang="en-US" sz="16600" dirty="0">
              <a:solidFill>
                <a:srgbClr val="413C29"/>
              </a:solidFill>
              <a:cs typeface="Times New Roman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871778" y="2723875"/>
            <a:ext cx="19290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</a:rPr>
              <a:t>C</a:t>
            </a:r>
            <a:endParaRPr lang="en-US" sz="16600" dirty="0">
              <a:solidFill>
                <a:srgbClr val="413C29"/>
              </a:solidFill>
            </a:endParaRPr>
          </a:p>
        </p:txBody>
      </p:sp>
      <p:sp useBgFill="1">
        <p:nvSpPr>
          <p:cNvPr id="16" name="textruta 15"/>
          <p:cNvSpPr txBox="1"/>
          <p:nvPr/>
        </p:nvSpPr>
        <p:spPr>
          <a:xfrm>
            <a:off x="177403" y="1404420"/>
            <a:ext cx="9056555" cy="62170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i="1" dirty="0" smtClean="0"/>
              <a:t>				</a:t>
            </a:r>
          </a:p>
          <a:p>
            <a:r>
              <a:rPr lang="en-US" sz="2800" b="1" i="1" dirty="0" smtClean="0"/>
              <a:t>		     Rules specify what to do and for what</a:t>
            </a:r>
          </a:p>
          <a:p>
            <a:r>
              <a:rPr lang="en-US" sz="2800" b="1" i="1" dirty="0" smtClean="0"/>
              <a:t>		</a:t>
            </a:r>
          </a:p>
          <a:p>
            <a:r>
              <a:rPr lang="en-US" sz="2800" b="1" i="1" dirty="0"/>
              <a:t>	</a:t>
            </a:r>
            <a:r>
              <a:rPr lang="en-US" sz="2800" b="1" i="1" dirty="0" smtClean="0"/>
              <a:t>	</a:t>
            </a:r>
            <a:r>
              <a:rPr lang="en-US" sz="2000" i="1" dirty="0" smtClean="0"/>
              <a:t>“Turn left at the next traffic light, drive one kilometer and take first right </a:t>
            </a:r>
          </a:p>
          <a:p>
            <a:r>
              <a:rPr lang="en-US" sz="2000" i="1" dirty="0" smtClean="0"/>
              <a:t>		after the petrol station and then you will see the football arena straight ahead”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“Make sure you sleep, otherwise you will be ill”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go to bed now you will have a surprise tomorrow”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do that again I will go away and never come back”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“Find out why you are anxious and the anxiety will go away”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 useBgFill="1">
        <p:nvSpPr>
          <p:cNvPr id="21" name="textruta 20"/>
          <p:cNvSpPr txBox="1"/>
          <p:nvPr/>
        </p:nvSpPr>
        <p:spPr>
          <a:xfrm>
            <a:off x="311877" y="1600968"/>
            <a:ext cx="8787606" cy="61247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		All is changed when stimuli (part of the context)           	can acquire function (effect on behavior) in a new way!</a:t>
            </a:r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   </a:t>
            </a:r>
          </a:p>
          <a:p>
            <a:endParaRPr lang="en-US" sz="2800" b="1" i="1" dirty="0" smtClean="0"/>
          </a:p>
          <a:p>
            <a:endParaRPr lang="en-US" sz="2800" b="1" i="1" dirty="0"/>
          </a:p>
        </p:txBody>
      </p:sp>
      <p:sp>
        <p:nvSpPr>
          <p:cNvPr id="19" name="Vänster-höger 18"/>
          <p:cNvSpPr/>
          <p:nvPr/>
        </p:nvSpPr>
        <p:spPr>
          <a:xfrm>
            <a:off x="5492869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Vänster-höger 22"/>
          <p:cNvSpPr/>
          <p:nvPr/>
        </p:nvSpPr>
        <p:spPr>
          <a:xfrm>
            <a:off x="2004814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7" grpId="0"/>
      <p:bldP spid="18" grpId="0"/>
      <p:bldP spid="16" grpId="0" animBg="1"/>
      <p:bldP spid="21" grpId="0" animBg="1"/>
      <p:bldP spid="19" grpId="0" animBg="1"/>
      <p:bldP spid="19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308429" y="503238"/>
            <a:ext cx="8696015" cy="868362"/>
          </a:xfrm>
        </p:spPr>
        <p:txBody>
          <a:bodyPr/>
          <a:lstStyle/>
          <a:p>
            <a:r>
              <a:rPr lang="en-US" sz="4000" dirty="0" smtClean="0"/>
              <a:t>The “self”</a:t>
            </a:r>
            <a:endParaRPr lang="en-US" sz="4000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1"/>
          </p:nvPr>
        </p:nvSpPr>
        <p:spPr>
          <a:xfrm>
            <a:off x="679672" y="2861973"/>
            <a:ext cx="7315200" cy="1920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                 </a:t>
            </a:r>
            <a:r>
              <a:rPr lang="en-US" sz="2400" dirty="0" smtClean="0"/>
              <a:t>Training in deictic framing of your own responses</a:t>
            </a:r>
          </a:p>
          <a:p>
            <a:pPr>
              <a:buNone/>
            </a:pPr>
            <a:r>
              <a:rPr lang="en-US" dirty="0" smtClean="0"/>
              <a:t>	                       I – HERE – NOW versus I – THERE – THEN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As a result we have the “</a:t>
            </a:r>
            <a:r>
              <a:rPr lang="en-US" i="1" dirty="0" err="1" smtClean="0"/>
              <a:t>fromeness</a:t>
            </a:r>
            <a:r>
              <a:rPr lang="en-US" i="1" dirty="0" smtClean="0"/>
              <a:t>” of human experience: a particular experience of perspective which is a result of the ability to interact with arbitrary contextual cues (we experience a “deictic I”)                 </a:t>
            </a:r>
            <a:r>
              <a:rPr lang="en-US" b="1" i="1" dirty="0" smtClean="0"/>
              <a:t>		  </a:t>
            </a:r>
          </a:p>
          <a:p>
            <a:pPr>
              <a:buNone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16</a:t>
            </a:fld>
            <a:endParaRPr lang="en-US" dirty="0"/>
          </a:p>
        </p:txBody>
      </p:sp>
      <p:sp useBgFill="1">
        <p:nvSpPr>
          <p:cNvPr id="14" name="Platshållare för innehåll 13"/>
          <p:cNvSpPr>
            <a:spLocks noGrp="1"/>
          </p:cNvSpPr>
          <p:nvPr>
            <p:ph sz="half" idx="13"/>
          </p:nvPr>
        </p:nvSpPr>
        <p:spPr>
          <a:xfrm>
            <a:off x="782317" y="2671683"/>
            <a:ext cx="7315200" cy="263071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smtClean="0"/>
              <a:t>Self as ongoing process</a:t>
            </a:r>
          </a:p>
          <a:p>
            <a:pPr algn="ctr">
              <a:buNone/>
            </a:pPr>
            <a:r>
              <a:rPr lang="en-US" sz="2400" dirty="0" smtClean="0"/>
              <a:t>	Self as story, content or concept</a:t>
            </a:r>
          </a:p>
          <a:p>
            <a:pPr algn="ctr">
              <a:buNone/>
            </a:pPr>
            <a:r>
              <a:rPr lang="en-US" sz="2400" dirty="0" smtClean="0"/>
              <a:t>	Self as perspective or context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sp useBgFill="1">
        <p:nvSpPr>
          <p:cNvPr id="16" name="textruta 15"/>
          <p:cNvSpPr txBox="1"/>
          <p:nvPr/>
        </p:nvSpPr>
        <p:spPr>
          <a:xfrm>
            <a:off x="805236" y="1663229"/>
            <a:ext cx="726936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</a:t>
            </a:r>
            <a:r>
              <a:rPr lang="en-US" sz="3200" smtClean="0"/>
              <a:t>to interact with your own behavior</a:t>
            </a:r>
            <a:endParaRPr lang="en-US" sz="3200" dirty="0"/>
          </a:p>
        </p:txBody>
      </p:sp>
      <p:sp useBgFill="1">
        <p:nvSpPr>
          <p:cNvPr id="17" name="textruta 16"/>
          <p:cNvSpPr txBox="1"/>
          <p:nvPr/>
        </p:nvSpPr>
        <p:spPr>
          <a:xfrm>
            <a:off x="957187" y="2632894"/>
            <a:ext cx="7527365" cy="2739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In simple words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i="1" dirty="0" smtClean="0"/>
              <a:t>      I learn that I am “I” and that my own subtle responses, such as 	thinking and feeling, are part of but not identical to “I”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 useBgFill="1">
        <p:nvSpPr>
          <p:cNvPr id="18" name="textruta 17"/>
          <p:cNvSpPr txBox="1"/>
          <p:nvPr/>
        </p:nvSpPr>
        <p:spPr>
          <a:xfrm>
            <a:off x="977372" y="2634238"/>
            <a:ext cx="752736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		   </a:t>
            </a:r>
            <a:r>
              <a:rPr lang="en-US" sz="2800" i="1" dirty="0" smtClean="0"/>
              <a:t>In technical words: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	    I learn to frame my own responses in perspective from                 	    and in hierarchy with a deictic I</a:t>
            </a:r>
            <a:endParaRPr lang="en-US" sz="2400" i="1" dirty="0"/>
          </a:p>
        </p:txBody>
      </p:sp>
      <p:sp>
        <p:nvSpPr>
          <p:cNvPr id="10" name="Ellips 9"/>
          <p:cNvSpPr/>
          <p:nvPr/>
        </p:nvSpPr>
        <p:spPr>
          <a:xfrm>
            <a:off x="431855" y="1524807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ruta 10"/>
          <p:cNvSpPr txBox="1"/>
          <p:nvPr/>
        </p:nvSpPr>
        <p:spPr>
          <a:xfrm>
            <a:off x="1567614" y="1539263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567615" y="5329373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19" name="Vänster-höger 1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Vänster-höger 1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Bildobjekt 20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22" name="Platshållare för bildnummer 10"/>
          <p:cNvSpPr txBox="1">
            <a:spLocks/>
          </p:cNvSpPr>
          <p:nvPr/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2F59F-E7E6-A747-AECD-56F2AF723B38}" type="slidenum">
              <a:rPr kumimoji="0" lang="en-US" sz="82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1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Impact" pitchFamily="34" charset="0"/>
              <a:ea typeface="+mn-ea"/>
              <a:cs typeface="+mn-cs"/>
            </a:endParaRPr>
          </a:p>
        </p:txBody>
      </p:sp>
      <p:sp>
        <p:nvSpPr>
          <p:cNvPr id="23" name="Platshållare för sidfot 14"/>
          <p:cNvSpPr txBox="1">
            <a:spLocks/>
          </p:cNvSpPr>
          <p:nvPr/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Törneke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24" name="Bildobjekt 23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7" y="3298091"/>
            <a:ext cx="1218923" cy="1939068"/>
          </a:xfrm>
          <a:prstGeom prst="rect">
            <a:avLst/>
          </a:prstGeom>
        </p:spPr>
      </p:pic>
      <p:pic>
        <p:nvPicPr>
          <p:cNvPr id="25" name="Bildobjekt 24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606" y="3245400"/>
            <a:ext cx="1218923" cy="19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 animBg="1"/>
      <p:bldP spid="16" grpId="0" animBg="1"/>
      <p:bldP spid="17" grpId="0" animBg="1"/>
      <p:bldP spid="18" grpId="0" animBg="1"/>
      <p:bldP spid="10" grpId="0" animBg="1"/>
      <p:bldP spid="11" grpId="0"/>
      <p:bldP spid="15" grpId="0"/>
      <p:bldP spid="19" grpId="0" animBg="1"/>
      <p:bldP spid="20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p 2"/>
          <p:cNvSpPr/>
          <p:nvPr/>
        </p:nvSpPr>
        <p:spPr>
          <a:xfrm rot="19486082">
            <a:off x="2414625" y="1190110"/>
            <a:ext cx="727522" cy="3954245"/>
          </a:xfrm>
          <a:prstGeom prst="upArrow">
            <a:avLst>
              <a:gd name="adj1" fmla="val 27844"/>
              <a:gd name="adj2" fmla="val 158291"/>
            </a:avLst>
          </a:prstGeom>
          <a:solidFill>
            <a:srgbClr val="800000"/>
          </a:solidFill>
          <a:ln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272144" y="521836"/>
            <a:ext cx="8732300" cy="868362"/>
          </a:xfrm>
        </p:spPr>
        <p:txBody>
          <a:bodyPr/>
          <a:lstStyle/>
          <a:p>
            <a:r>
              <a:rPr lang="en-US" sz="3200" b="1" dirty="0" smtClean="0"/>
              <a:t>Two ways of responding to your own responding</a:t>
            </a:r>
            <a:endParaRPr lang="en-US" sz="3200" b="1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Upp 10"/>
          <p:cNvSpPr/>
          <p:nvPr/>
        </p:nvSpPr>
        <p:spPr>
          <a:xfrm rot="2212765">
            <a:off x="5355004" y="1139642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solidFill>
            <a:srgbClr val="800000"/>
          </a:solidFill>
          <a:ln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 7"/>
          <p:cNvSpPr/>
          <p:nvPr/>
        </p:nvSpPr>
        <p:spPr>
          <a:xfrm>
            <a:off x="2200203" y="3862980"/>
            <a:ext cx="4140568" cy="24428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/>
          <p:cNvSpPr txBox="1"/>
          <p:nvPr/>
        </p:nvSpPr>
        <p:spPr>
          <a:xfrm>
            <a:off x="2776934" y="4224696"/>
            <a:ext cx="294183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NOW</a:t>
            </a:r>
          </a:p>
          <a:p>
            <a:endParaRPr lang="en-US" dirty="0"/>
          </a:p>
        </p:txBody>
      </p:sp>
      <p:sp>
        <p:nvSpPr>
          <p:cNvPr id="14" name="textruta 13"/>
          <p:cNvSpPr txBox="1"/>
          <p:nvPr/>
        </p:nvSpPr>
        <p:spPr>
          <a:xfrm>
            <a:off x="6340771" y="3166737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coordination</a:t>
            </a:r>
            <a:endParaRPr lang="en-US" sz="2400" dirty="0"/>
          </a:p>
        </p:txBody>
      </p:sp>
      <p:sp>
        <p:nvSpPr>
          <p:cNvPr id="15" name="textruta 14"/>
          <p:cNvSpPr txBox="1"/>
          <p:nvPr/>
        </p:nvSpPr>
        <p:spPr>
          <a:xfrm>
            <a:off x="526143" y="3166737"/>
            <a:ext cx="1765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hierarchy </a:t>
            </a:r>
          </a:p>
          <a:p>
            <a:r>
              <a:rPr lang="en-US" sz="2400" dirty="0" smtClean="0"/>
              <a:t>with deictic 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5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18</a:t>
            </a:fld>
            <a:endParaRPr lang="en-US" dirty="0"/>
          </a:p>
        </p:txBody>
      </p:sp>
      <p:sp useBgFill="1">
        <p:nvSpPr>
          <p:cNvPr id="7" name="textruta 6"/>
          <p:cNvSpPr txBox="1"/>
          <p:nvPr/>
        </p:nvSpPr>
        <p:spPr>
          <a:xfrm>
            <a:off x="656617" y="1653857"/>
            <a:ext cx="7829178" cy="41549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sv-SE" sz="3200" b="1" i="1" dirty="0" smtClean="0"/>
          </a:p>
          <a:p>
            <a:r>
              <a:rPr lang="sv-SE" sz="3200" b="1" i="1" dirty="0" smtClean="0"/>
              <a:t>“A person who has </a:t>
            </a:r>
            <a:r>
              <a:rPr lang="sv-SE" sz="3200" b="1" i="1" dirty="0" err="1" smtClean="0"/>
              <a:t>been</a:t>
            </a:r>
            <a:r>
              <a:rPr lang="sv-SE" sz="3200" b="1" i="1" dirty="0" smtClean="0"/>
              <a:t> “</a:t>
            </a:r>
            <a:r>
              <a:rPr lang="sv-SE" sz="3200" b="1" i="1" dirty="0" err="1" smtClean="0"/>
              <a:t>made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aware</a:t>
            </a:r>
            <a:r>
              <a:rPr lang="sv-SE" sz="3200" b="1" i="1" dirty="0" smtClean="0"/>
              <a:t> of </a:t>
            </a:r>
            <a:r>
              <a:rPr lang="sv-SE" sz="3200" b="1" i="1" dirty="0" err="1" smtClean="0"/>
              <a:t>himself</a:t>
            </a:r>
            <a:r>
              <a:rPr lang="sv-SE" sz="3200" b="1" i="1" dirty="0" smtClean="0"/>
              <a:t>” by the </a:t>
            </a:r>
            <a:r>
              <a:rPr lang="sv-SE" sz="3200" b="1" i="1" dirty="0" err="1" smtClean="0"/>
              <a:t>questions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he</a:t>
            </a:r>
            <a:r>
              <a:rPr lang="sv-SE" sz="3200" b="1" i="1" dirty="0" smtClean="0"/>
              <a:t> has </a:t>
            </a:r>
            <a:r>
              <a:rPr lang="sv-SE" sz="3200" b="1" i="1" dirty="0" err="1" smtClean="0"/>
              <a:t>been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asked</a:t>
            </a:r>
            <a:r>
              <a:rPr lang="sv-SE" sz="3200" b="1" i="1" dirty="0" smtClean="0"/>
              <a:t> is in a </a:t>
            </a:r>
            <a:r>
              <a:rPr lang="sv-SE" sz="3200" b="1" i="1" dirty="0" err="1" smtClean="0"/>
              <a:t>better</a:t>
            </a:r>
            <a:r>
              <a:rPr lang="sv-SE" sz="3200" b="1" i="1" dirty="0" smtClean="0"/>
              <a:t> position to </a:t>
            </a:r>
            <a:r>
              <a:rPr lang="sv-SE" sz="3200" b="1" i="1" dirty="0" err="1" smtClean="0"/>
              <a:t>predict</a:t>
            </a:r>
            <a:r>
              <a:rPr lang="sv-SE" sz="3200" b="1" i="1" dirty="0" smtClean="0"/>
              <a:t> and </a:t>
            </a:r>
            <a:r>
              <a:rPr lang="sv-SE" sz="3200" b="1" i="1" dirty="0" err="1" smtClean="0"/>
              <a:t>control</a:t>
            </a:r>
            <a:r>
              <a:rPr lang="sv-SE" sz="3200" b="1" i="1" dirty="0" smtClean="0"/>
              <a:t> his </a:t>
            </a:r>
            <a:r>
              <a:rPr lang="sv-SE" sz="3200" b="1" i="1" dirty="0" err="1" smtClean="0"/>
              <a:t>own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behavior</a:t>
            </a:r>
            <a:r>
              <a:rPr lang="sv-SE" sz="3200" b="1" i="1" dirty="0" smtClean="0"/>
              <a:t>” </a:t>
            </a:r>
            <a:r>
              <a:rPr lang="sv-SE" sz="3200" dirty="0" smtClean="0"/>
              <a:t>(Skinner, 1974, p. 35).</a:t>
            </a:r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risks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923415"/>
            <a:ext cx="7313613" cy="4056062"/>
          </a:xfrm>
        </p:spPr>
        <p:txBody>
          <a:bodyPr/>
          <a:lstStyle/>
          <a:p>
            <a:r>
              <a:rPr lang="en-US" dirty="0" smtClean="0"/>
              <a:t>The interface with pain will increase enormously</a:t>
            </a:r>
          </a:p>
          <a:p>
            <a:r>
              <a:rPr lang="en-US" dirty="0" smtClean="0"/>
              <a:t>Following instructions: direct experience can be overruled</a:t>
            </a:r>
          </a:p>
          <a:p>
            <a:r>
              <a:rPr lang="en-US" dirty="0" smtClean="0"/>
              <a:t>The risk of getting stuck in vicious circles when following instructions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19</a:t>
            </a:fld>
            <a:endParaRPr lang="en-US" dirty="0"/>
          </a:p>
        </p:txBody>
      </p:sp>
      <p:sp useBgFill="1">
        <p:nvSpPr>
          <p:cNvPr id="6" name="textruta 5"/>
          <p:cNvSpPr txBox="1"/>
          <p:nvPr/>
        </p:nvSpPr>
        <p:spPr>
          <a:xfrm>
            <a:off x="510837" y="738886"/>
            <a:ext cx="8493607" cy="520142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				  </a:t>
            </a:r>
            <a:r>
              <a:rPr lang="en-US" sz="4400" b="1" i="1" u="sng" dirty="0" smtClean="0"/>
              <a:t>To sum it up: </a:t>
            </a:r>
          </a:p>
          <a:p>
            <a:pPr algn="ctr"/>
            <a:r>
              <a:rPr lang="en-US" sz="4000" b="1" i="1" dirty="0" smtClean="0"/>
              <a:t>  </a:t>
            </a:r>
          </a:p>
          <a:p>
            <a:pPr algn="ctr"/>
            <a:r>
              <a:rPr lang="en-US" sz="4000" b="1" i="1" dirty="0" smtClean="0"/>
              <a:t>  Your own verbal behavior can trick </a:t>
            </a:r>
          </a:p>
          <a:p>
            <a:pPr algn="ctr"/>
            <a:r>
              <a:rPr lang="en-US" sz="4000" b="1" i="1" dirty="0" smtClean="0"/>
              <a:t>  you into doing things that will not </a:t>
            </a:r>
          </a:p>
          <a:p>
            <a:pPr algn="ctr"/>
            <a:r>
              <a:rPr lang="en-US" sz="4000" b="1" i="1" dirty="0" smtClean="0"/>
              <a:t>  work well for you!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avoidance loop"/>
          <p:cNvPicPr>
            <a:picLocks noGrp="1" noChangeAspect="1" noChangeArrowheads="1"/>
          </p:cNvPicPr>
          <p:nvPr/>
        </p:nvPicPr>
        <p:blipFill>
          <a:blip r:embed="rId2"/>
          <a:srcRect l="-24387" r="-24387"/>
          <a:stretch>
            <a:fillRect/>
          </a:stretch>
        </p:blipFill>
        <p:spPr bwMode="auto">
          <a:xfrm>
            <a:off x="-2278251" y="0"/>
            <a:ext cx="13669505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04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Psychological treatment informed by relational frame theory:</a:t>
            </a:r>
            <a:endParaRPr lang="en-US" sz="3600" dirty="0"/>
          </a:p>
        </p:txBody>
      </p:sp>
      <p:sp>
        <p:nvSpPr>
          <p:cNvPr id="19" name="Platshållare för text 18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2248698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	ACT</a:t>
            </a:r>
            <a:endParaRPr lang="en-US" sz="9600" b="1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p 2"/>
          <p:cNvSpPr/>
          <p:nvPr/>
        </p:nvSpPr>
        <p:spPr>
          <a:xfrm rot="19486082">
            <a:off x="2414625" y="1190110"/>
            <a:ext cx="727522" cy="3954245"/>
          </a:xfrm>
          <a:prstGeom prst="upArrow">
            <a:avLst>
              <a:gd name="adj1" fmla="val 27844"/>
              <a:gd name="adj2" fmla="val 158291"/>
            </a:avLst>
          </a:prstGeom>
          <a:solidFill>
            <a:srgbClr val="800000"/>
          </a:solidFill>
          <a:ln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272144" y="521836"/>
            <a:ext cx="8732300" cy="868362"/>
          </a:xfrm>
        </p:spPr>
        <p:txBody>
          <a:bodyPr/>
          <a:lstStyle/>
          <a:p>
            <a:r>
              <a:rPr lang="en-US" sz="3200" b="1" dirty="0" smtClean="0"/>
              <a:t>Two ways of responding to your own responding</a:t>
            </a:r>
            <a:endParaRPr lang="en-US" sz="3200" b="1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Upp 10"/>
          <p:cNvSpPr/>
          <p:nvPr/>
        </p:nvSpPr>
        <p:spPr>
          <a:xfrm rot="2212765">
            <a:off x="5355004" y="1139642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solidFill>
            <a:srgbClr val="800000"/>
          </a:solidFill>
          <a:ln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 7"/>
          <p:cNvSpPr/>
          <p:nvPr/>
        </p:nvSpPr>
        <p:spPr>
          <a:xfrm>
            <a:off x="2200203" y="3862980"/>
            <a:ext cx="4140568" cy="24428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ruta 9"/>
          <p:cNvSpPr txBox="1"/>
          <p:nvPr/>
        </p:nvSpPr>
        <p:spPr>
          <a:xfrm>
            <a:off x="2776934" y="4224696"/>
            <a:ext cx="294183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NOW</a:t>
            </a:r>
          </a:p>
          <a:p>
            <a:endParaRPr lang="en-US" dirty="0"/>
          </a:p>
        </p:txBody>
      </p:sp>
      <p:sp>
        <p:nvSpPr>
          <p:cNvPr id="14" name="textruta 13"/>
          <p:cNvSpPr txBox="1"/>
          <p:nvPr/>
        </p:nvSpPr>
        <p:spPr>
          <a:xfrm>
            <a:off x="6340771" y="3166737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coordination</a:t>
            </a:r>
            <a:endParaRPr lang="en-US" sz="2400" dirty="0"/>
          </a:p>
        </p:txBody>
      </p:sp>
      <p:sp>
        <p:nvSpPr>
          <p:cNvPr id="15" name="textruta 14"/>
          <p:cNvSpPr txBox="1"/>
          <p:nvPr/>
        </p:nvSpPr>
        <p:spPr>
          <a:xfrm>
            <a:off x="526143" y="3166737"/>
            <a:ext cx="1765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hierarchy </a:t>
            </a:r>
          </a:p>
          <a:p>
            <a:r>
              <a:rPr lang="en-US" sz="2400" dirty="0" smtClean="0"/>
              <a:t>with deictic 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7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p 2"/>
          <p:cNvSpPr/>
          <p:nvPr/>
        </p:nvSpPr>
        <p:spPr>
          <a:xfrm>
            <a:off x="2547187" y="578688"/>
            <a:ext cx="727522" cy="4449836"/>
          </a:xfrm>
          <a:prstGeom prst="upArrow">
            <a:avLst>
              <a:gd name="adj1" fmla="val 27844"/>
              <a:gd name="adj2" fmla="val 158291"/>
            </a:avLst>
          </a:prstGeom>
          <a:blipFill dpi="0" rotWithShape="1">
            <a:blip r:embed="rId3">
              <a:alphaModFix amt="3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edåtböjd 3"/>
          <p:cNvSpPr/>
          <p:nvPr/>
        </p:nvSpPr>
        <p:spPr>
          <a:xfrm>
            <a:off x="2910948" y="2240221"/>
            <a:ext cx="5271481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3261432" y="163189"/>
            <a:ext cx="2415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/>
              <a:t>Flexibility</a:t>
            </a:r>
            <a:endParaRPr lang="en-US" sz="4800" b="1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5407308" y="4197527"/>
            <a:ext cx="2114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/>
              <a:t> Rigidity</a:t>
            </a:r>
            <a:endParaRPr lang="en-US" sz="4800" b="1" i="1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Ellips 10"/>
          <p:cNvSpPr/>
          <p:nvPr/>
        </p:nvSpPr>
        <p:spPr>
          <a:xfrm>
            <a:off x="840664" y="4122258"/>
            <a:ext cx="4140568" cy="24428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ruta 11"/>
          <p:cNvSpPr txBox="1"/>
          <p:nvPr/>
        </p:nvSpPr>
        <p:spPr>
          <a:xfrm>
            <a:off x="681138" y="4582248"/>
            <a:ext cx="378821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   NOW</a:t>
            </a:r>
          </a:p>
          <a:p>
            <a:endParaRPr lang="en-US" dirty="0"/>
          </a:p>
        </p:txBody>
      </p:sp>
      <p:sp>
        <p:nvSpPr>
          <p:cNvPr id="13" name="textruta 12"/>
          <p:cNvSpPr txBox="1"/>
          <p:nvPr/>
        </p:nvSpPr>
        <p:spPr>
          <a:xfrm>
            <a:off x="681138" y="1824722"/>
            <a:ext cx="1832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hierarchy </a:t>
            </a:r>
          </a:p>
          <a:p>
            <a:r>
              <a:rPr lang="en-US" sz="2400" b="1" dirty="0" smtClean="0"/>
              <a:t>with deictic I</a:t>
            </a:r>
            <a:endParaRPr lang="en-US" sz="24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4547455" y="2655719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coordination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voidance loop"/>
          <p:cNvPicPr>
            <a:picLocks noGrp="1" noChangeAspect="1" noChangeArrowheads="1"/>
          </p:cNvPicPr>
          <p:nvPr/>
        </p:nvPicPr>
        <p:blipFill>
          <a:blip r:embed="rId3"/>
          <a:srcRect l="-24387" r="-24387"/>
          <a:stretch>
            <a:fillRect/>
          </a:stretch>
        </p:blipFill>
        <p:spPr bwMode="auto">
          <a:xfrm>
            <a:off x="-1270000" y="228919"/>
            <a:ext cx="11829145" cy="6336156"/>
          </a:xfrm>
          <a:prstGeom prst="rect">
            <a:avLst/>
          </a:prstGeom>
          <a:noFill/>
        </p:spPr>
      </p:pic>
      <p:sp>
        <p:nvSpPr>
          <p:cNvPr id="3" name="Upp 2"/>
          <p:cNvSpPr/>
          <p:nvPr/>
        </p:nvSpPr>
        <p:spPr>
          <a:xfrm>
            <a:off x="2393953" y="842324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blipFill dpi="0" rotWithShape="1">
            <a:blip r:embed="rId4">
              <a:alphaModFix amt="3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edåtböjd 3"/>
          <p:cNvSpPr/>
          <p:nvPr/>
        </p:nvSpPr>
        <p:spPr>
          <a:xfrm>
            <a:off x="2757714" y="2240221"/>
            <a:ext cx="5134429" cy="2640208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742540" y="5201446"/>
            <a:ext cx="6958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i="1" dirty="0" smtClean="0"/>
              <a:t>Central task: </a:t>
            </a:r>
            <a:r>
              <a:rPr lang="sv-SE" sz="3200" b="1" i="1" dirty="0" err="1" smtClean="0"/>
              <a:t>discriminate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these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two</a:t>
            </a:r>
            <a:r>
              <a:rPr lang="sv-SE" sz="3200" b="1" i="1" dirty="0"/>
              <a:t> </a:t>
            </a:r>
            <a:r>
              <a:rPr lang="sv-SE" sz="3200" b="1" i="1" dirty="0" err="1" smtClean="0"/>
              <a:t>strategies</a:t>
            </a:r>
            <a:r>
              <a:rPr lang="sv-SE" sz="3200" b="1" i="1" dirty="0" smtClean="0"/>
              <a:t>!</a:t>
            </a:r>
            <a:endParaRPr lang="sv-SE" sz="3200" b="1" i="1" dirty="0"/>
          </a:p>
        </p:txBody>
      </p:sp>
    </p:spTree>
    <p:extLst>
      <p:ext uri="{BB962C8B-B14F-4D97-AF65-F5344CB8AC3E}">
        <p14:creationId xmlns:p14="http://schemas.microsoft.com/office/powerpoint/2010/main" val="167570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Upp 3"/>
          <p:cNvSpPr/>
          <p:nvPr/>
        </p:nvSpPr>
        <p:spPr>
          <a:xfrm>
            <a:off x="982773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/>
          <p:cNvSpPr txBox="1"/>
          <p:nvPr/>
        </p:nvSpPr>
        <p:spPr>
          <a:xfrm>
            <a:off x="2082983" y="1024467"/>
            <a:ext cx="38772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Flexibility</a:t>
            </a:r>
            <a:r>
              <a:rPr lang="sv-SE" sz="2800" b="1" dirty="0" smtClean="0"/>
              <a:t>: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Psychological</a:t>
            </a:r>
            <a:r>
              <a:rPr lang="sv-SE" sz="2000" dirty="0" smtClean="0"/>
              <a:t> </a:t>
            </a:r>
            <a:r>
              <a:rPr lang="sv-SE" sz="2000" dirty="0" err="1" smtClean="0"/>
              <a:t>flexibility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ability</a:t>
            </a:r>
            <a:r>
              <a:rPr lang="sv-SE" sz="2000" dirty="0" smtClean="0"/>
              <a:t> to </a:t>
            </a:r>
            <a:r>
              <a:rPr lang="sv-SE" sz="2000" dirty="0" err="1" smtClean="0"/>
              <a:t>interact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your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endParaRPr lang="sv-SE" sz="2000" dirty="0" smtClean="0"/>
          </a:p>
          <a:p>
            <a:r>
              <a:rPr lang="sv-SE" sz="2000" dirty="0" err="1" smtClean="0"/>
              <a:t>reactions</a:t>
            </a:r>
            <a:r>
              <a:rPr lang="sv-SE" sz="2000" dirty="0" smtClean="0"/>
              <a:t> (</a:t>
            </a:r>
            <a:r>
              <a:rPr lang="sv-SE" sz="2000" dirty="0" err="1" smtClean="0"/>
              <a:t>thoughts</a:t>
            </a:r>
            <a:r>
              <a:rPr lang="sv-SE" sz="2000" dirty="0" smtClean="0"/>
              <a:t>, sensations, feelings, </a:t>
            </a:r>
            <a:r>
              <a:rPr lang="sv-SE" sz="2000" dirty="0" err="1" smtClean="0"/>
              <a:t>memories</a:t>
            </a:r>
            <a:r>
              <a:rPr lang="sv-SE" sz="2000" dirty="0" smtClean="0"/>
              <a:t>) in a </a:t>
            </a:r>
            <a:r>
              <a:rPr lang="sv-SE" sz="2000" dirty="0" err="1" smtClean="0"/>
              <a:t>way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endParaRPr lang="sv-SE" sz="2000" dirty="0"/>
          </a:p>
          <a:p>
            <a:r>
              <a:rPr lang="sv-SE" sz="2000" dirty="0" err="1"/>
              <a:t>h</a:t>
            </a:r>
            <a:r>
              <a:rPr lang="sv-SE" sz="2000" dirty="0" err="1" smtClean="0"/>
              <a:t>elps</a:t>
            </a:r>
            <a:r>
              <a:rPr lang="sv-SE" sz="2000" dirty="0" smtClean="0"/>
              <a:t> </a:t>
            </a:r>
            <a:r>
              <a:rPr lang="sv-SE" sz="2000" dirty="0" err="1" smtClean="0"/>
              <a:t>you</a:t>
            </a:r>
            <a:r>
              <a:rPr lang="sv-SE" sz="2000" dirty="0" smtClean="0"/>
              <a:t> to </a:t>
            </a:r>
            <a:r>
              <a:rPr lang="sv-SE" sz="2000" dirty="0" err="1" smtClean="0"/>
              <a:t>take</a:t>
            </a:r>
            <a:r>
              <a:rPr lang="sv-SE" sz="2000" dirty="0" smtClean="0"/>
              <a:t> action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</a:t>
            </a:r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to </a:t>
            </a:r>
            <a:r>
              <a:rPr lang="sv-SE" sz="2000" dirty="0" err="1" smtClean="0"/>
              <a:t>you</a:t>
            </a:r>
            <a:r>
              <a:rPr lang="sv-SE" sz="2000" dirty="0" smtClean="0"/>
              <a:t>. </a:t>
            </a:r>
          </a:p>
          <a:p>
            <a:endParaRPr lang="en-US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2082983" y="3086570"/>
            <a:ext cx="6807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A </a:t>
            </a:r>
            <a:r>
              <a:rPr lang="sv-SE" sz="2000" dirty="0" err="1" smtClean="0"/>
              <a:t>key</a:t>
            </a:r>
            <a:r>
              <a:rPr lang="sv-SE" sz="2000" dirty="0" smtClean="0"/>
              <a:t> </a:t>
            </a:r>
            <a:r>
              <a:rPr lang="sv-SE" sz="2000" dirty="0" err="1" smtClean="0"/>
              <a:t>repertoire</a:t>
            </a:r>
            <a:r>
              <a:rPr lang="sv-SE" sz="2000" dirty="0" smtClean="0"/>
              <a:t> in </a:t>
            </a:r>
            <a:r>
              <a:rPr lang="sv-SE" sz="2000" dirty="0" err="1" smtClean="0"/>
              <a:t>this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ability</a:t>
            </a:r>
            <a:r>
              <a:rPr lang="sv-SE" sz="2000" dirty="0" smtClean="0"/>
              <a:t> to </a:t>
            </a:r>
            <a:r>
              <a:rPr lang="sv-SE" sz="2000" dirty="0" err="1" smtClean="0"/>
              <a:t>frame</a:t>
            </a:r>
            <a:r>
              <a:rPr lang="sv-SE" sz="2000" dirty="0" smtClean="0"/>
              <a:t> </a:t>
            </a:r>
            <a:r>
              <a:rPr lang="sv-SE" sz="2000" dirty="0" err="1" smtClean="0"/>
              <a:t>your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responses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in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a </a:t>
            </a:r>
            <a:r>
              <a:rPr lang="sv-SE" sz="2000" dirty="0" err="1" smtClean="0"/>
              <a:t>deictic</a:t>
            </a:r>
            <a:r>
              <a:rPr lang="sv-SE" sz="2000" dirty="0" smtClean="0"/>
              <a:t> I</a:t>
            </a:r>
            <a:endParaRPr lang="en-US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2082983" y="4066167"/>
            <a:ext cx="60508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Why</a:t>
            </a:r>
            <a:r>
              <a:rPr lang="sv-SE" sz="2000" dirty="0" smtClean="0"/>
              <a:t> is </a:t>
            </a:r>
            <a:r>
              <a:rPr lang="sv-SE" sz="2000" dirty="0" err="1" smtClean="0"/>
              <a:t>this</a:t>
            </a:r>
            <a:r>
              <a:rPr lang="sv-SE" sz="2000" dirty="0" smtClean="0"/>
              <a:t> </a:t>
            </a:r>
            <a:r>
              <a:rPr lang="sv-SE" sz="2000" dirty="0" err="1" smtClean="0"/>
              <a:t>essential</a:t>
            </a:r>
            <a:r>
              <a:rPr lang="sv-SE" sz="2000" dirty="0" smtClean="0"/>
              <a:t>? </a:t>
            </a:r>
          </a:p>
          <a:p>
            <a:r>
              <a:rPr lang="sv-SE" sz="2000" dirty="0" err="1" smtClean="0"/>
              <a:t>Because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 smtClean="0"/>
              <a:t> </a:t>
            </a:r>
            <a:r>
              <a:rPr lang="sv-SE" sz="2000" dirty="0" err="1" smtClean="0"/>
              <a:t>will</a:t>
            </a:r>
            <a:r>
              <a:rPr lang="sv-SE" sz="2000" dirty="0" smtClean="0"/>
              <a:t> </a:t>
            </a:r>
            <a:r>
              <a:rPr lang="sv-SE" sz="2000" dirty="0" err="1" smtClean="0"/>
              <a:t>increase</a:t>
            </a:r>
            <a:r>
              <a:rPr lang="sv-SE" sz="2000" dirty="0" smtClean="0"/>
              <a:t> the </a:t>
            </a:r>
            <a:r>
              <a:rPr lang="sv-SE" sz="2000" dirty="0" err="1" smtClean="0"/>
              <a:t>probability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for </a:t>
            </a:r>
            <a:r>
              <a:rPr lang="sv-SE" sz="2000" dirty="0" err="1" smtClean="0"/>
              <a:t>other</a:t>
            </a:r>
            <a:r>
              <a:rPr lang="sv-SE" sz="2000" dirty="0"/>
              <a:t> </a:t>
            </a:r>
            <a:r>
              <a:rPr lang="sv-SE" sz="2000" dirty="0" err="1" smtClean="0"/>
              <a:t>contextual</a:t>
            </a:r>
            <a:r>
              <a:rPr lang="sv-SE" sz="2000" dirty="0" smtClean="0"/>
              <a:t> </a:t>
            </a:r>
            <a:r>
              <a:rPr lang="sv-SE" sz="2000" dirty="0" err="1" smtClean="0"/>
              <a:t>factors</a:t>
            </a:r>
            <a:r>
              <a:rPr lang="sv-SE" sz="2000" dirty="0" smtClean="0"/>
              <a:t> to </a:t>
            </a:r>
            <a:r>
              <a:rPr lang="sv-SE" sz="2000" dirty="0" err="1" smtClean="0"/>
              <a:t>influence</a:t>
            </a:r>
            <a:r>
              <a:rPr lang="sv-SE" sz="2000" dirty="0" smtClean="0"/>
              <a:t>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behavior</a:t>
            </a:r>
            <a:r>
              <a:rPr lang="sv-SE" sz="2000" dirty="0" smtClean="0"/>
              <a:t>. </a:t>
            </a:r>
          </a:p>
          <a:p>
            <a:r>
              <a:rPr lang="sv-SE" sz="2000" dirty="0" err="1" smtClean="0"/>
              <a:t>You</a:t>
            </a:r>
            <a:r>
              <a:rPr lang="sv-SE" sz="2000" dirty="0" smtClean="0"/>
              <a:t> </a:t>
            </a:r>
            <a:r>
              <a:rPr lang="sv-SE" sz="2000" dirty="0" err="1" smtClean="0"/>
              <a:t>will</a:t>
            </a:r>
            <a:r>
              <a:rPr lang="sv-SE" sz="2000" dirty="0" smtClean="0"/>
              <a:t> be ”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open</a:t>
            </a:r>
            <a:r>
              <a:rPr lang="sv-SE" sz="2000" dirty="0"/>
              <a:t> </a:t>
            </a:r>
            <a:r>
              <a:rPr lang="sv-SE" sz="2000" dirty="0" smtClean="0"/>
              <a:t>to the rest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what</a:t>
            </a:r>
            <a:r>
              <a:rPr lang="sv-SE" sz="2000" dirty="0" smtClean="0"/>
              <a:t> goes on”,</a:t>
            </a:r>
          </a:p>
          <a:p>
            <a:r>
              <a:rPr lang="sv-SE" sz="2000" dirty="0" err="1" smtClean="0"/>
              <a:t>including</a:t>
            </a:r>
            <a:r>
              <a:rPr lang="sv-SE" sz="2000" dirty="0" smtClean="0"/>
              <a:t> </a:t>
            </a:r>
            <a:r>
              <a:rPr lang="sv-SE" sz="2000" dirty="0" err="1" smtClean="0"/>
              <a:t>other</a:t>
            </a:r>
            <a:r>
              <a:rPr lang="sv-SE" sz="2000" dirty="0" smtClean="0"/>
              <a:t> </a:t>
            </a:r>
            <a:r>
              <a:rPr lang="sv-SE" sz="2000" dirty="0" err="1" smtClean="0"/>
              <a:t>aspects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your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3366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Nedåtböjd 3"/>
          <p:cNvSpPr/>
          <p:nvPr/>
        </p:nvSpPr>
        <p:spPr>
          <a:xfrm>
            <a:off x="2152054" y="3043200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13650" y="634914"/>
            <a:ext cx="25319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Rigidity: </a:t>
            </a:r>
          </a:p>
          <a:p>
            <a:r>
              <a:rPr lang="en-US" sz="2000" b="1" dirty="0" smtClean="0"/>
              <a:t>Fusion</a:t>
            </a:r>
          </a:p>
          <a:p>
            <a:r>
              <a:rPr lang="en-US" sz="2000" b="1" dirty="0" smtClean="0"/>
              <a:t>Experiential avoidance</a:t>
            </a:r>
          </a:p>
        </p:txBody>
      </p:sp>
      <p:sp useBgFill="1">
        <p:nvSpPr>
          <p:cNvPr id="6" name="Rektangel 5"/>
          <p:cNvSpPr/>
          <p:nvPr/>
        </p:nvSpPr>
        <p:spPr>
          <a:xfrm>
            <a:off x="1013650" y="1188912"/>
            <a:ext cx="727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Fusion</a:t>
            </a:r>
            <a:r>
              <a:rPr lang="en-US" sz="2000" dirty="0" smtClean="0"/>
              <a:t>: The pattern of not distinguishing, in the moment, “I” from subtle/private self–instructions (your own responses)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13650" y="1896798"/>
            <a:ext cx="7035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Experiential avoidance</a:t>
            </a:r>
            <a:r>
              <a:rPr lang="en-US" sz="2000" b="1" dirty="0" smtClean="0"/>
              <a:t>: </a:t>
            </a:r>
            <a:r>
              <a:rPr lang="en-US" sz="2000" dirty="0" smtClean="0"/>
              <a:t>The pattern of following self–instructions to control, extinguish or lessen private responses such as feelings, thoughts, memories and bodily sensations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clinical tasks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charset="2"/>
              <a:buChar char="v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patient </a:t>
            </a:r>
            <a:r>
              <a:rPr lang="sv-SE" sz="2000" dirty="0" err="1" smtClean="0"/>
              <a:t>discern</a:t>
            </a:r>
            <a:r>
              <a:rPr lang="sv-SE" sz="2000" dirty="0" smtClean="0"/>
              <a:t> the relationship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what</a:t>
            </a:r>
            <a:r>
              <a:rPr lang="sv-SE" sz="2000" dirty="0" smtClean="0"/>
              <a:t> </a:t>
            </a:r>
            <a:r>
              <a:rPr lang="sv-SE" sz="2000" dirty="0" err="1" smtClean="0"/>
              <a:t>he</a:t>
            </a:r>
            <a:r>
              <a:rPr lang="sv-SE" sz="2000" dirty="0" smtClean="0"/>
              <a:t> </a:t>
            </a:r>
            <a:r>
              <a:rPr lang="sv-SE" sz="2000" dirty="0" err="1" smtClean="0"/>
              <a:t>does</a:t>
            </a:r>
            <a:r>
              <a:rPr lang="sv-SE" sz="2000" dirty="0" smtClean="0"/>
              <a:t> in </a:t>
            </a:r>
            <a:r>
              <a:rPr lang="sv-SE" sz="2000" dirty="0" err="1" smtClean="0"/>
              <a:t>crucial</a:t>
            </a:r>
            <a:r>
              <a:rPr lang="sv-SE" sz="2000" dirty="0" smtClean="0"/>
              <a:t> situations and the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consequences</a:t>
            </a:r>
            <a:r>
              <a:rPr lang="sv-SE" sz="2000" dirty="0" smtClean="0"/>
              <a:t> </a:t>
            </a:r>
            <a:r>
              <a:rPr lang="sv-SE" sz="2000" dirty="0" err="1" smtClean="0"/>
              <a:t>he</a:t>
            </a:r>
            <a:r>
              <a:rPr lang="sv-SE" sz="2000" dirty="0" smtClean="0"/>
              <a:t> </a:t>
            </a:r>
            <a:r>
              <a:rPr lang="sv-SE" sz="2000" dirty="0" err="1" smtClean="0"/>
              <a:t>experiences</a:t>
            </a:r>
            <a:r>
              <a:rPr lang="sv-SE" sz="2000" dirty="0" smtClean="0"/>
              <a:t> (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, A – B – C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, </a:t>
            </a:r>
            <a:r>
              <a:rPr lang="sv-SE" sz="2000" dirty="0" err="1" smtClean="0"/>
              <a:t>creative</a:t>
            </a:r>
            <a:r>
              <a:rPr lang="sv-SE" sz="2000" dirty="0" smtClean="0"/>
              <a:t> </a:t>
            </a:r>
            <a:r>
              <a:rPr lang="sv-SE" sz="2000" dirty="0" err="1" smtClean="0"/>
              <a:t>hopelesness</a:t>
            </a:r>
            <a:r>
              <a:rPr lang="sv-SE" sz="2000" dirty="0" smtClean="0"/>
              <a:t>) </a:t>
            </a:r>
          </a:p>
          <a:p>
            <a:pPr lvl="0">
              <a:buFont typeface="Wingdings" charset="2"/>
              <a:buChar char="v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discern</a:t>
            </a:r>
            <a:r>
              <a:rPr lang="sv-SE" sz="2000" dirty="0" smtClean="0"/>
              <a:t> </a:t>
            </a:r>
            <a:r>
              <a:rPr lang="sv-SE" sz="2000" dirty="0" err="1" smtClean="0"/>
              <a:t>his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feelings, </a:t>
            </a:r>
            <a:r>
              <a:rPr lang="sv-SE" sz="2000" dirty="0" err="1" smtClean="0"/>
              <a:t>thoughts</a:t>
            </a:r>
            <a:r>
              <a:rPr lang="sv-SE" sz="2000" dirty="0" smtClean="0"/>
              <a:t>, </a:t>
            </a:r>
            <a:r>
              <a:rPr lang="sv-SE" sz="2000" dirty="0" err="1" smtClean="0"/>
              <a:t>memories</a:t>
            </a:r>
            <a:r>
              <a:rPr lang="sv-SE" sz="2000" dirty="0" smtClean="0"/>
              <a:t> and </a:t>
            </a:r>
            <a:r>
              <a:rPr lang="sv-SE" sz="2000" dirty="0" err="1" smtClean="0"/>
              <a:t>bodily</a:t>
            </a:r>
            <a:r>
              <a:rPr lang="sv-SE" sz="2000" dirty="0" smtClean="0"/>
              <a:t> sensations by </a:t>
            </a:r>
            <a:r>
              <a:rPr lang="sv-SE" sz="2000" dirty="0" err="1" smtClean="0"/>
              <a:t>establishing</a:t>
            </a:r>
            <a:r>
              <a:rPr lang="sv-SE" sz="2000" dirty="0" smtClean="0"/>
              <a:t> a </a:t>
            </a:r>
            <a:r>
              <a:rPr lang="sv-SE" sz="2000" dirty="0" err="1" smtClean="0"/>
              <a:t>distance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observation to </a:t>
            </a:r>
            <a:r>
              <a:rPr lang="sv-SE" sz="2000" dirty="0" err="1" smtClean="0"/>
              <a:t>them</a:t>
            </a:r>
            <a:r>
              <a:rPr lang="sv-SE" sz="2000" dirty="0" smtClean="0"/>
              <a:t> as </a:t>
            </a:r>
            <a:r>
              <a:rPr lang="sv-SE" sz="2000" dirty="0" err="1" smtClean="0"/>
              <a:t>they</a:t>
            </a:r>
            <a:r>
              <a:rPr lang="sv-SE" sz="2000" dirty="0" smtClean="0"/>
              <a:t> </a:t>
            </a:r>
            <a:r>
              <a:rPr lang="sv-SE" sz="2000" dirty="0" err="1" smtClean="0"/>
              <a:t>emerge</a:t>
            </a:r>
            <a:r>
              <a:rPr lang="sv-SE" sz="2000" dirty="0" smtClean="0"/>
              <a:t> (</a:t>
            </a:r>
            <a:r>
              <a:rPr lang="sv-SE" sz="2000" dirty="0" err="1" smtClean="0"/>
              <a:t>defusion</a:t>
            </a:r>
            <a:r>
              <a:rPr lang="sv-SE" sz="2000" dirty="0" smtClean="0"/>
              <a:t>)</a:t>
            </a:r>
          </a:p>
          <a:p>
            <a:pPr lvl="0">
              <a:buFont typeface="Wingdings" charset="2"/>
              <a:buChar char="v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use</a:t>
            </a:r>
            <a:r>
              <a:rPr lang="sv-SE" sz="2000" dirty="0" smtClean="0"/>
              <a:t> </a:t>
            </a:r>
            <a:r>
              <a:rPr lang="sv-SE" sz="2000" dirty="0" err="1" smtClean="0"/>
              <a:t>this</a:t>
            </a:r>
            <a:r>
              <a:rPr lang="sv-SE" sz="2000" dirty="0" smtClean="0"/>
              <a:t> </a:t>
            </a:r>
            <a:r>
              <a:rPr lang="sv-SE" sz="2000" dirty="0" err="1" smtClean="0"/>
              <a:t>skill</a:t>
            </a:r>
            <a:r>
              <a:rPr lang="sv-SE" sz="2000" dirty="0" smtClean="0"/>
              <a:t> to </a:t>
            </a:r>
            <a:r>
              <a:rPr lang="sv-SE" sz="2000" dirty="0" err="1" smtClean="0"/>
              <a:t>clarify</a:t>
            </a:r>
            <a:r>
              <a:rPr lang="sv-SE" sz="2000" dirty="0" smtClean="0"/>
              <a:t> </a:t>
            </a:r>
            <a:r>
              <a:rPr lang="sv-SE" sz="2000" dirty="0" err="1" smtClean="0"/>
              <a:t>what</a:t>
            </a:r>
            <a:r>
              <a:rPr lang="sv-SE" sz="2000" dirty="0" smtClean="0"/>
              <a:t> is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in </a:t>
            </a:r>
            <a:r>
              <a:rPr lang="sv-SE" sz="2000" dirty="0" err="1" smtClean="0"/>
              <a:t>his</a:t>
            </a:r>
            <a:r>
              <a:rPr lang="sv-SE" sz="2000" dirty="0" smtClean="0"/>
              <a:t> </a:t>
            </a:r>
            <a:r>
              <a:rPr lang="sv-SE" sz="2000" dirty="0" err="1" smtClean="0"/>
              <a:t>life</a:t>
            </a:r>
            <a:r>
              <a:rPr lang="sv-SE" sz="2000" dirty="0" smtClean="0"/>
              <a:t> and to </a:t>
            </a:r>
            <a:r>
              <a:rPr lang="sv-SE" sz="2000" dirty="0" err="1" smtClean="0"/>
              <a:t>specify</a:t>
            </a:r>
            <a:r>
              <a:rPr lang="sv-SE" sz="2000" dirty="0" smtClean="0"/>
              <a:t> </a:t>
            </a:r>
            <a:r>
              <a:rPr lang="sv-SE" sz="2000" dirty="0" err="1" smtClean="0"/>
              <a:t>what</a:t>
            </a:r>
            <a:r>
              <a:rPr lang="sv-SE" sz="2000" dirty="0" smtClean="0"/>
              <a:t> </a:t>
            </a:r>
            <a:r>
              <a:rPr lang="sv-SE" sz="2000" dirty="0" err="1" smtClean="0"/>
              <a:t>would</a:t>
            </a:r>
            <a:r>
              <a:rPr lang="sv-SE" sz="2000" dirty="0" smtClean="0"/>
              <a:t> be </a:t>
            </a:r>
            <a:r>
              <a:rPr lang="sv-SE" sz="2000" dirty="0" err="1" smtClean="0"/>
              <a:t>concrete</a:t>
            </a:r>
            <a:r>
              <a:rPr lang="sv-SE" sz="2000" dirty="0" smtClean="0"/>
              <a:t> steps in </a:t>
            </a:r>
            <a:r>
              <a:rPr lang="sv-SE" sz="2000" dirty="0" err="1" smtClean="0"/>
              <a:t>that</a:t>
            </a:r>
            <a:r>
              <a:rPr lang="sv-SE" sz="2000" dirty="0" smtClean="0"/>
              <a:t> </a:t>
            </a:r>
            <a:r>
              <a:rPr lang="sv-SE" sz="2000" dirty="0" err="1" smtClean="0"/>
              <a:t>direction</a:t>
            </a:r>
            <a:r>
              <a:rPr lang="sv-SE" sz="2000" dirty="0"/>
              <a:t> </a:t>
            </a:r>
            <a:r>
              <a:rPr lang="sv-SE" sz="2000" dirty="0" smtClean="0"/>
              <a:t>(</a:t>
            </a:r>
            <a:r>
              <a:rPr lang="sv-SE" sz="2000" dirty="0" err="1" smtClean="0"/>
              <a:t>valuing</a:t>
            </a:r>
            <a:r>
              <a:rPr lang="sv-SE" sz="2000" dirty="0" smtClean="0"/>
              <a:t>)					             	</a:t>
            </a:r>
            <a:r>
              <a:rPr lang="sv-SE" sz="2000" smtClean="0"/>
              <a:t>               </a:t>
            </a:r>
            <a:r>
              <a:rPr lang="sv-SE" sz="2000" i="1" smtClean="0"/>
              <a:t>Reference</a:t>
            </a:r>
            <a:r>
              <a:rPr lang="sv-SE" sz="2000" i="1" dirty="0" smtClean="0"/>
              <a:t>: Törneke, Luciano, Barnes–Holmes &amp; Bond</a:t>
            </a:r>
            <a:r>
              <a:rPr lang="sv-SE" sz="2000" i="1" dirty="0">
                <a:sym typeface="Wingdings"/>
              </a:rPr>
              <a:t> </a:t>
            </a:r>
            <a:r>
              <a:rPr lang="sv-SE" sz="2000" i="1" dirty="0" smtClean="0">
                <a:sym typeface="Wingdings"/>
              </a:rPr>
              <a:t>(2016) RFT for </a:t>
            </a:r>
            <a:r>
              <a:rPr lang="sv-SE" sz="2000" i="1" dirty="0" err="1" smtClean="0">
                <a:sym typeface="Wingdings"/>
              </a:rPr>
              <a:t>clinical</a:t>
            </a:r>
            <a:r>
              <a:rPr lang="sv-SE" sz="2000" i="1" dirty="0" smtClean="0">
                <a:sym typeface="Wingdings"/>
              </a:rPr>
              <a:t> </a:t>
            </a:r>
            <a:r>
              <a:rPr lang="sv-SE" sz="2000" i="1" dirty="0" err="1" smtClean="0">
                <a:sym typeface="Wingdings"/>
              </a:rPr>
              <a:t>practice</a:t>
            </a:r>
            <a:r>
              <a:rPr lang="sv-SE" sz="2000" i="1" dirty="0" smtClean="0">
                <a:sym typeface="Wingdings"/>
              </a:rPr>
              <a:t>: Three </a:t>
            </a:r>
            <a:r>
              <a:rPr lang="sv-SE" sz="2000" i="1" dirty="0" err="1" smtClean="0">
                <a:sym typeface="Wingdings"/>
              </a:rPr>
              <a:t>core</a:t>
            </a:r>
            <a:r>
              <a:rPr lang="sv-SE" sz="2000" i="1" dirty="0" smtClean="0">
                <a:sym typeface="Wingdings"/>
              </a:rPr>
              <a:t> </a:t>
            </a:r>
            <a:r>
              <a:rPr lang="sv-SE" sz="2000" i="1" dirty="0" err="1" smtClean="0">
                <a:sym typeface="Wingdings"/>
              </a:rPr>
              <a:t>strategies</a:t>
            </a:r>
            <a:r>
              <a:rPr lang="sv-SE" sz="2000" i="1" dirty="0" smtClean="0">
                <a:sym typeface="Wingdings"/>
              </a:rPr>
              <a:t> in </a:t>
            </a:r>
            <a:r>
              <a:rPr lang="sv-SE" sz="2000" i="1" dirty="0" err="1" smtClean="0">
                <a:sym typeface="Wingdings"/>
              </a:rPr>
              <a:t>understanding</a:t>
            </a:r>
            <a:r>
              <a:rPr lang="sv-SE" sz="2000" i="1" dirty="0" smtClean="0">
                <a:sym typeface="Wingdings"/>
              </a:rPr>
              <a:t> and treating human </a:t>
            </a:r>
            <a:r>
              <a:rPr lang="sv-SE" sz="2000" i="1" dirty="0" err="1" smtClean="0">
                <a:sym typeface="Wingdings"/>
              </a:rPr>
              <a:t>suffering</a:t>
            </a:r>
            <a:r>
              <a:rPr lang="sv-SE" sz="2000" i="1" dirty="0" smtClean="0">
                <a:sym typeface="Wingdings"/>
              </a:rPr>
              <a:t>. In </a:t>
            </a:r>
            <a:r>
              <a:rPr lang="sv-SE" sz="2000" i="1" dirty="0" err="1" smtClean="0">
                <a:sym typeface="Wingdings"/>
              </a:rPr>
              <a:t>Zettle</a:t>
            </a:r>
            <a:r>
              <a:rPr lang="sv-SE" sz="2000" i="1" dirty="0" smtClean="0">
                <a:sym typeface="Wingdings"/>
              </a:rPr>
              <a:t>, Hayes, </a:t>
            </a:r>
            <a:r>
              <a:rPr lang="sv-SE" sz="2000" i="1" dirty="0" err="1" smtClean="0">
                <a:sym typeface="Wingdings"/>
              </a:rPr>
              <a:t>Bigland</a:t>
            </a:r>
            <a:r>
              <a:rPr lang="sv-SE" sz="2000" i="1" dirty="0" smtClean="0">
                <a:sym typeface="Wingdings"/>
              </a:rPr>
              <a:t> &amp; Barnes–Holmes (ed) Wiley </a:t>
            </a:r>
            <a:r>
              <a:rPr lang="sv-SE" sz="2000" i="1" dirty="0" err="1" smtClean="0">
                <a:sym typeface="Wingdings"/>
              </a:rPr>
              <a:t>Handbbok</a:t>
            </a:r>
            <a:r>
              <a:rPr lang="sv-SE" sz="2000" i="1" dirty="0" smtClean="0">
                <a:sym typeface="Wingdings"/>
              </a:rPr>
              <a:t> </a:t>
            </a:r>
            <a:r>
              <a:rPr lang="sv-SE" sz="2000" i="1" dirty="0" err="1" smtClean="0">
                <a:sym typeface="Wingdings"/>
              </a:rPr>
              <a:t>of</a:t>
            </a:r>
            <a:r>
              <a:rPr lang="sv-SE" sz="2000" i="1" dirty="0" smtClean="0">
                <a:sym typeface="Wingdings"/>
              </a:rPr>
              <a:t> </a:t>
            </a:r>
            <a:r>
              <a:rPr lang="sv-SE" sz="2000" i="1" dirty="0" err="1" smtClean="0">
                <a:sym typeface="Wingdings"/>
              </a:rPr>
              <a:t>Contextual</a:t>
            </a:r>
            <a:r>
              <a:rPr lang="sv-SE" sz="2000" i="1" dirty="0" smtClean="0">
                <a:sym typeface="Wingdings"/>
              </a:rPr>
              <a:t> </a:t>
            </a:r>
            <a:r>
              <a:rPr lang="sv-SE" sz="2000" i="1" dirty="0" err="1" smtClean="0">
                <a:sym typeface="Wingdings"/>
              </a:rPr>
              <a:t>Behavioral</a:t>
            </a:r>
            <a:r>
              <a:rPr lang="sv-SE" sz="2000" i="1" dirty="0" smtClean="0">
                <a:sym typeface="Wingdings"/>
              </a:rPr>
              <a:t> Science (p. 254–272)  </a:t>
            </a:r>
            <a:endParaRPr lang="sv-SE" sz="2000" i="1" dirty="0" smtClean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37882" y="503238"/>
            <a:ext cx="7971118" cy="868362"/>
          </a:xfrm>
        </p:spPr>
        <p:txBody>
          <a:bodyPr/>
          <a:lstStyle/>
          <a:p>
            <a:r>
              <a:rPr lang="en-US" dirty="0" smtClean="0"/>
              <a:t>The structure of the presentation</a:t>
            </a:r>
            <a:endParaRPr lang="en-US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914400" y="2271883"/>
            <a:ext cx="7594600" cy="4056062"/>
          </a:xfrm>
        </p:spPr>
        <p:txBody>
          <a:bodyPr/>
          <a:lstStyle/>
          <a:p>
            <a:r>
              <a:rPr lang="en-US" dirty="0" smtClean="0"/>
              <a:t>Basic assumptions: Functional </a:t>
            </a:r>
            <a:r>
              <a:rPr lang="en-US" dirty="0" err="1" smtClean="0"/>
              <a:t>contextualism</a:t>
            </a:r>
            <a:endParaRPr lang="en-US" dirty="0" smtClean="0"/>
          </a:p>
          <a:p>
            <a:r>
              <a:rPr lang="en-US" dirty="0" smtClean="0"/>
              <a:t>Basic understanding of relational frame theory</a:t>
            </a:r>
          </a:p>
          <a:p>
            <a:r>
              <a:rPr lang="en-US" dirty="0" smtClean="0"/>
              <a:t>Basic clinical implications</a:t>
            </a:r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927" y="282109"/>
            <a:ext cx="7313613" cy="868362"/>
          </a:xfrm>
        </p:spPr>
        <p:txBody>
          <a:bodyPr/>
          <a:lstStyle/>
          <a:p>
            <a:r>
              <a:rPr lang="en-US" dirty="0" smtClean="0"/>
              <a:t>Functional </a:t>
            </a:r>
            <a:r>
              <a:rPr lang="en-US" dirty="0" err="1" smtClean="0"/>
              <a:t>contextualism</a:t>
            </a:r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356659"/>
            <a:ext cx="8225816" cy="5486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371600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647208" y="5212328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pic>
        <p:nvPicPr>
          <p:cNvPr id="16" name="Bildobjekt 15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7" name="Bildobjekt 16" descr="j0186102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433" y="3352512"/>
            <a:ext cx="1279107" cy="185981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1" y="2617201"/>
            <a:ext cx="1506157" cy="285889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433" y="2723875"/>
            <a:ext cx="1062037" cy="285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Ellips 3"/>
          <p:cNvSpPr/>
          <p:nvPr/>
        </p:nvSpPr>
        <p:spPr>
          <a:xfrm>
            <a:off x="458299" y="4180580"/>
            <a:ext cx="8225816" cy="21574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105647"/>
            <a:ext cx="8225816" cy="24055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ruta 5"/>
          <p:cNvSpPr txBox="1"/>
          <p:nvPr/>
        </p:nvSpPr>
        <p:spPr>
          <a:xfrm>
            <a:off x="971176" y="1524000"/>
            <a:ext cx="717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stimulus (US)              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response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(UR)</a:t>
            </a:r>
            <a:r>
              <a:rPr lang="sv-SE" sz="2800" dirty="0" smtClean="0">
                <a:solidFill>
                  <a:srgbClr val="161616"/>
                </a:solidFill>
                <a:latin typeface="Arial" charset="0"/>
              </a:rPr>
              <a:t>            </a:t>
            </a:r>
            <a:endParaRPr lang="en-US" dirty="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4238345" y="1852706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 rot="5400000">
            <a:off x="2389187" y="2402680"/>
            <a:ext cx="503238" cy="1588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971176" y="2655093"/>
            <a:ext cx="707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  Conditioned stimulus (CS)                  Conditioned response (CR)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238345" y="2838824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272004" y="4768211"/>
            <a:ext cx="4063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A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ntecedent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   </a:t>
            </a: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B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ehavior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</a:t>
            </a:r>
            <a:endParaRPr lang="sv-SE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232119" y="4768211"/>
            <a:ext cx="181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C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onsequence</a:t>
            </a:r>
            <a:endParaRPr lang="sv-SE" sz="4000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2984127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5335724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971176" y="493059"/>
            <a:ext cx="262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Respondent</a:t>
            </a:r>
            <a:endParaRPr lang="en-US" sz="4000" dirty="0"/>
          </a:p>
        </p:txBody>
      </p:sp>
      <p:sp>
        <p:nvSpPr>
          <p:cNvPr id="16" name="textruta 15"/>
          <p:cNvSpPr txBox="1"/>
          <p:nvPr/>
        </p:nvSpPr>
        <p:spPr>
          <a:xfrm>
            <a:off x="1086753" y="3605469"/>
            <a:ext cx="1897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Operant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latin typeface="Times New Roman"/>
                <a:cs typeface="Times New Roman"/>
              </a:rPr>
              <a:t>RFT; </a:t>
            </a:r>
            <a:r>
              <a:rPr lang="sv-SE" sz="4400" dirty="0" err="1" smtClean="0">
                <a:latin typeface="Times New Roman"/>
                <a:cs typeface="Times New Roman"/>
              </a:rPr>
              <a:t>one</a:t>
            </a:r>
            <a:r>
              <a:rPr lang="sv-SE" sz="4400" dirty="0" smtClean="0">
                <a:latin typeface="Times New Roman"/>
                <a:cs typeface="Times New Roman"/>
              </a:rPr>
              <a:t> central </a:t>
            </a:r>
            <a:r>
              <a:rPr lang="sv-SE" sz="4400" dirty="0" err="1" smtClean="0">
                <a:latin typeface="Times New Roman"/>
                <a:cs typeface="Times New Roman"/>
              </a:rPr>
              <a:t>idea</a:t>
            </a:r>
            <a:endParaRPr lang="sv-SE" sz="440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14400" y="2006097"/>
            <a:ext cx="7313613" cy="4056062"/>
          </a:xfrm>
        </p:spPr>
        <p:txBody>
          <a:bodyPr/>
          <a:lstStyle/>
          <a:p>
            <a:pPr marL="514350" indent="-514350">
              <a:buNone/>
            </a:pPr>
            <a:r>
              <a:rPr lang="sv-SE" sz="2800" i="1" dirty="0" smtClean="0">
                <a:latin typeface="Times New Roman"/>
                <a:cs typeface="Times New Roman"/>
              </a:rPr>
              <a:t>  Human </a:t>
            </a:r>
            <a:r>
              <a:rPr lang="sv-SE" sz="2800" i="1" dirty="0" err="1" smtClean="0">
                <a:latin typeface="Times New Roman"/>
                <a:cs typeface="Times New Roman"/>
              </a:rPr>
              <a:t>languaging</a:t>
            </a:r>
            <a:r>
              <a:rPr lang="sv-SE" sz="2800" i="1" dirty="0" smtClean="0">
                <a:latin typeface="Times New Roman"/>
                <a:cs typeface="Times New Roman"/>
              </a:rPr>
              <a:t> and </a:t>
            </a:r>
            <a:r>
              <a:rPr lang="sv-SE" sz="2800" i="1" dirty="0" err="1" smtClean="0">
                <a:latin typeface="Times New Roman"/>
                <a:cs typeface="Times New Roman"/>
              </a:rPr>
              <a:t>cognition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consists</a:t>
            </a:r>
            <a:r>
              <a:rPr lang="sv-SE" sz="2800" i="1" dirty="0" smtClean="0">
                <a:latin typeface="Times New Roman"/>
                <a:cs typeface="Times New Roman"/>
              </a:rPr>
              <a:t> of a    	</a:t>
            </a:r>
            <a:r>
              <a:rPr lang="sv-SE" sz="2800" i="1" dirty="0" err="1" smtClean="0">
                <a:latin typeface="Times New Roman"/>
                <a:cs typeface="Times New Roman"/>
              </a:rPr>
              <a:t>specific</a:t>
            </a:r>
            <a:r>
              <a:rPr lang="sv-SE" sz="2800" i="1" dirty="0" smtClean="0">
                <a:latin typeface="Times New Roman"/>
                <a:cs typeface="Times New Roman"/>
              </a:rPr>
              <a:t> kind of </a:t>
            </a:r>
            <a:r>
              <a:rPr lang="sv-SE" sz="2800" i="1" dirty="0" err="1" smtClean="0">
                <a:latin typeface="Times New Roman"/>
                <a:cs typeface="Times New Roman"/>
              </a:rPr>
              <a:t>learned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behavior</a:t>
            </a:r>
            <a:r>
              <a:rPr lang="sv-SE" sz="2800" i="1" dirty="0" smtClean="0">
                <a:latin typeface="Times New Roman"/>
                <a:cs typeface="Times New Roman"/>
              </a:rPr>
              <a:t>: </a:t>
            </a:r>
          </a:p>
          <a:p>
            <a:pPr>
              <a:buNone/>
            </a:pPr>
            <a:r>
              <a:rPr lang="sv-SE" sz="2800" b="1" i="1" dirty="0" smtClean="0">
                <a:latin typeface="Times New Roman"/>
                <a:cs typeface="Times New Roman"/>
              </a:rPr>
              <a:t>         </a:t>
            </a:r>
            <a:r>
              <a:rPr lang="sv-SE" sz="2800" b="1" i="1" u="sng" dirty="0" smtClean="0">
                <a:latin typeface="Times New Roman"/>
                <a:cs typeface="Times New Roman"/>
              </a:rPr>
              <a:t>A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particular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way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of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relating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stimuli</a:t>
            </a:r>
            <a:endParaRPr lang="en-US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6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7484" y="242761"/>
            <a:ext cx="8347956" cy="1382829"/>
          </a:xfrm>
        </p:spPr>
        <p:txBody>
          <a:bodyPr/>
          <a:lstStyle/>
          <a:p>
            <a:r>
              <a:rPr lang="en-US" sz="4000" dirty="0" smtClean="0"/>
              <a:t>Relating controlled by </a:t>
            </a:r>
            <a:br>
              <a:rPr lang="en-US" sz="4000" dirty="0" smtClean="0"/>
            </a:br>
            <a:r>
              <a:rPr lang="en-US" sz="4000" dirty="0" smtClean="0"/>
              <a:t>the phenomena related</a:t>
            </a:r>
            <a:endParaRPr lang="en-US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3041751"/>
            <a:ext cx="1699473" cy="19426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67" y="2338846"/>
            <a:ext cx="3121025" cy="264555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19" y="3041751"/>
            <a:ext cx="1699473" cy="194265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17" y="3041751"/>
            <a:ext cx="2068253" cy="175316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52" y="3918334"/>
            <a:ext cx="2068253" cy="175316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63" y="2521050"/>
            <a:ext cx="1611313" cy="181431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571" y="2721067"/>
            <a:ext cx="1676400" cy="1828800"/>
          </a:xfrm>
          <a:prstGeom prst="rect">
            <a:avLst/>
          </a:prstGeom>
        </p:spPr>
      </p:pic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9024" y="462897"/>
            <a:ext cx="7272339" cy="1339009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9024" y="1932578"/>
            <a:ext cx="7272339" cy="401190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	Humans </a:t>
            </a:r>
            <a:r>
              <a:rPr lang="sv-SE" dirty="0" err="1" smtClean="0"/>
              <a:t>teach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offspring</a:t>
            </a:r>
            <a:r>
              <a:rPr lang="sv-SE" dirty="0" smtClean="0"/>
              <a:t> to abstract </a:t>
            </a:r>
            <a:r>
              <a:rPr lang="sv-SE" dirty="0" err="1" smtClean="0"/>
              <a:t>arbitrary</a:t>
            </a:r>
            <a:r>
              <a:rPr lang="sv-SE" dirty="0" smtClean="0"/>
              <a:t> stimuli (sounds, </a:t>
            </a:r>
            <a:r>
              <a:rPr lang="sv-SE" dirty="0" err="1" smtClean="0"/>
              <a:t>words</a:t>
            </a:r>
            <a:r>
              <a:rPr lang="sv-SE" dirty="0" smtClean="0"/>
              <a:t>, </a:t>
            </a:r>
            <a:r>
              <a:rPr lang="sv-SE" dirty="0" err="1" smtClean="0"/>
              <a:t>gestures</a:t>
            </a:r>
            <a:r>
              <a:rPr lang="sv-SE" dirty="0" smtClean="0"/>
              <a:t>) to </a:t>
            </a:r>
            <a:r>
              <a:rPr lang="sv-SE" dirty="0" err="1" smtClean="0"/>
              <a:t>control</a:t>
            </a:r>
            <a:r>
              <a:rPr lang="sv-SE" dirty="0" smtClean="0"/>
              <a:t> relations and </a:t>
            </a:r>
            <a:r>
              <a:rPr lang="sv-SE" dirty="0" err="1" smtClean="0"/>
              <a:t>thereby</a:t>
            </a:r>
            <a:r>
              <a:rPr lang="sv-SE" dirty="0" smtClean="0"/>
              <a:t> transform stimulus </a:t>
            </a:r>
            <a:r>
              <a:rPr lang="sv-SE" dirty="0" err="1" smtClean="0"/>
              <a:t>function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200713" y="3518378"/>
            <a:ext cx="172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   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4596930" y="3578564"/>
            <a:ext cx="214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   </a:t>
            </a:r>
            <a:r>
              <a:rPr lang="sv-SE" sz="4000" dirty="0" smtClean="0"/>
              <a:t>     </a:t>
            </a:r>
            <a:endParaRPr lang="sv-SE" sz="4000" dirty="0"/>
          </a:p>
        </p:txBody>
      </p:sp>
      <p:sp>
        <p:nvSpPr>
          <p:cNvPr id="13" name="textruta 12"/>
          <p:cNvSpPr txBox="1"/>
          <p:nvPr/>
        </p:nvSpPr>
        <p:spPr>
          <a:xfrm>
            <a:off x="3063220" y="4948169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is the same as 10000 $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3120563" y="4947650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is the same as a </a:t>
            </a:r>
            <a:r>
              <a:rPr lang="sv-SE" dirty="0" err="1" smtClean="0"/>
              <a:t>hard</a:t>
            </a:r>
            <a:r>
              <a:rPr lang="sv-SE" dirty="0" smtClean="0"/>
              <a:t> </a:t>
            </a:r>
            <a:r>
              <a:rPr lang="sv-SE" dirty="0" err="1" smtClean="0"/>
              <a:t>punch</a:t>
            </a:r>
            <a:r>
              <a:rPr lang="sv-SE" dirty="0" smtClean="0"/>
              <a:t> on the </a:t>
            </a:r>
            <a:r>
              <a:rPr lang="sv-SE" dirty="0" err="1" smtClean="0"/>
              <a:t>nose</a:t>
            </a:r>
            <a:endParaRPr lang="sv-SE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3942607" y="3578166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942607" y="3722628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489501" y="3722628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255609" y="4009966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4176499" y="4009965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" name="Båge 22"/>
          <p:cNvSpPr>
            <a:spLocks/>
          </p:cNvSpPr>
          <p:nvPr/>
        </p:nvSpPr>
        <p:spPr bwMode="auto">
          <a:xfrm>
            <a:off x="6883228" y="3578564"/>
            <a:ext cx="1554692" cy="647700"/>
          </a:xfrm>
          <a:custGeom>
            <a:avLst/>
            <a:gdLst>
              <a:gd name="T0" fmla="*/ 0 w 43079"/>
              <a:gd name="T1" fmla="*/ 609947 h 21600"/>
              <a:gd name="T2" fmla="*/ 1435100 w 43079"/>
              <a:gd name="T3" fmla="*/ 590756 h 21600"/>
              <a:gd name="T4" fmla="*/ 718333 w 43079"/>
              <a:gd name="T5" fmla="*/ 647700 h 21600"/>
              <a:gd name="T6" fmla="*/ 0 60000 65536"/>
              <a:gd name="T7" fmla="*/ 0 60000 65536"/>
              <a:gd name="T8" fmla="*/ 0 60000 65536"/>
              <a:gd name="T9" fmla="*/ 0 w 43079"/>
              <a:gd name="T10" fmla="*/ 0 h 21600"/>
              <a:gd name="T11" fmla="*/ 43079 w 430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79" h="21600" fill="none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</a:path>
              <a:path w="43079" h="21600" stroke="0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  <a:lnTo>
                  <a:pt x="21563" y="21600"/>
                </a:lnTo>
                <a:close/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8443079" y="4081802"/>
            <a:ext cx="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7896186" y="4153239"/>
            <a:ext cx="546894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 flipV="1">
            <a:off x="7584904" y="3865903"/>
            <a:ext cx="311282" cy="28733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960760" y="3722629"/>
            <a:ext cx="78078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1741545" y="3722630"/>
            <a:ext cx="0" cy="3603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H="1">
            <a:off x="1273761" y="4082992"/>
            <a:ext cx="46778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1273761" y="3938530"/>
            <a:ext cx="0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1273761" y="3938530"/>
            <a:ext cx="62256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H="1">
            <a:off x="2105885" y="4833572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2105885" y="4978034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>
            <a:off x="2652779" y="4978034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2418887" y="5265372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2339777" y="5265371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 useBgFill="1">
        <p:nvSpPr>
          <p:cNvPr id="29" name="textruta 28"/>
          <p:cNvSpPr txBox="1"/>
          <p:nvPr/>
        </p:nvSpPr>
        <p:spPr>
          <a:xfrm>
            <a:off x="2105885" y="3609856"/>
            <a:ext cx="145742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more than</a:t>
            </a:r>
            <a:endParaRPr lang="en-US" sz="2000" dirty="0"/>
          </a:p>
        </p:txBody>
      </p:sp>
      <p:sp useBgFill="1">
        <p:nvSpPr>
          <p:cNvPr id="39" name="textruta 38"/>
          <p:cNvSpPr txBox="1"/>
          <p:nvPr/>
        </p:nvSpPr>
        <p:spPr>
          <a:xfrm>
            <a:off x="5095662" y="3609856"/>
            <a:ext cx="161885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 is the same as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13" grpId="1"/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9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560797"/>
            <a:ext cx="9144000" cy="1231900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br>
              <a:rPr lang="sv-SE" sz="4000" dirty="0" smtClean="0">
                <a:latin typeface="Times New Roman"/>
                <a:cs typeface="Times New Roman"/>
              </a:rPr>
            </a:b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en-US" sz="40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28607" y="4363684"/>
            <a:ext cx="196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MORE THAN</a:t>
            </a:r>
            <a:endParaRPr lang="en-US" dirty="0"/>
          </a:p>
        </p:txBody>
      </p:sp>
      <p:sp>
        <p:nvSpPr>
          <p:cNvPr id="41" name="textruta 40"/>
          <p:cNvSpPr txBox="1"/>
          <p:nvPr/>
        </p:nvSpPr>
        <p:spPr>
          <a:xfrm>
            <a:off x="3809839" y="2490171"/>
            <a:ext cx="137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</a:t>
            </a:r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4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äck">
  <a:themeElements>
    <a:clrScheme name="Bläck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Bläck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Bläck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Bläck.thmx</Template>
  <TotalTime>3291</TotalTime>
  <Words>724</Words>
  <Application>Microsoft Macintosh PowerPoint</Application>
  <PresentationFormat>Bildspel på skärmen (4:3)</PresentationFormat>
  <Paragraphs>271</Paragraphs>
  <Slides>26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4" baseType="lpstr">
      <vt:lpstr>Calibri</vt:lpstr>
      <vt:lpstr>Goudy Old Style</vt:lpstr>
      <vt:lpstr>Impact</vt:lpstr>
      <vt:lpstr>Rockwell</vt:lpstr>
      <vt:lpstr>Times New Roman</vt:lpstr>
      <vt:lpstr>Wingdings</vt:lpstr>
      <vt:lpstr>Arial</vt:lpstr>
      <vt:lpstr>Bläck</vt:lpstr>
      <vt:lpstr>   To start learning RFT</vt:lpstr>
      <vt:lpstr>PowerPoint-presentation</vt:lpstr>
      <vt:lpstr>The structure of the presentation</vt:lpstr>
      <vt:lpstr>Functional contextualism</vt:lpstr>
      <vt:lpstr>PowerPoint-presentation</vt:lpstr>
      <vt:lpstr>RFT; one central idea</vt:lpstr>
      <vt:lpstr>Relating controlled by  the phenomena related</vt:lpstr>
      <vt:lpstr>Relating controlled by arbitrary contextual cues</vt:lpstr>
      <vt:lpstr>Relating controlled by arbitrary  contextual cues</vt:lpstr>
      <vt:lpstr>Different relations</vt:lpstr>
      <vt:lpstr>Different relations</vt:lpstr>
      <vt:lpstr>PowerPoint-presentation</vt:lpstr>
      <vt:lpstr> An exercise</vt:lpstr>
      <vt:lpstr>The effects of relational framing</vt:lpstr>
      <vt:lpstr>Rule following</vt:lpstr>
      <vt:lpstr>The “self”</vt:lpstr>
      <vt:lpstr>Two ways of responding to your own responding</vt:lpstr>
      <vt:lpstr>PowerPoint-presentation</vt:lpstr>
      <vt:lpstr>The risks of relational framing</vt:lpstr>
      <vt:lpstr>Psychological treatment informed by relational frame theory:</vt:lpstr>
      <vt:lpstr>Two ways of responding to your own responding</vt:lpstr>
      <vt:lpstr>PowerPoint-presentation</vt:lpstr>
      <vt:lpstr>PowerPoint-presentation</vt:lpstr>
      <vt:lpstr>PowerPoint-presentation</vt:lpstr>
      <vt:lpstr>PowerPoint-presentation</vt:lpstr>
      <vt:lpstr>Three clinical tasks</vt:lpstr>
    </vt:vector>
  </TitlesOfParts>
  <Company>nt psykiatri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from bottom up</dc:title>
  <dc:creator>niklas törneke</dc:creator>
  <cp:lastModifiedBy>Niklas Törneke</cp:lastModifiedBy>
  <cp:revision>211</cp:revision>
  <dcterms:created xsi:type="dcterms:W3CDTF">2015-07-15T21:22:51Z</dcterms:created>
  <dcterms:modified xsi:type="dcterms:W3CDTF">2016-06-17T13:56:15Z</dcterms:modified>
</cp:coreProperties>
</file>